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1199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6" name="Text 3"/>
          <p:cNvSpPr/>
          <p:nvPr/>
        </p:nvSpPr>
        <p:spPr>
          <a:xfrm>
            <a:off x="2037993" y="2445901"/>
            <a:ext cx="5332690" cy="833199"/>
          </a:xfrm>
          <a:prstGeom prst="rect">
            <a:avLst/>
          </a:prstGeom>
          <a:noFill/>
          <a:ln/>
        </p:spPr>
        <p:txBody>
          <a:bodyPr wrap="none" rtlCol="0" anchor="t"/>
          <a:lstStyle/>
          <a:p>
            <a:pPr marL="0" indent="0">
              <a:lnSpc>
                <a:spcPts val="6561"/>
              </a:lnSpc>
              <a:buNone/>
            </a:pPr>
            <a:r>
              <a:rPr lang="en-US" sz="9600" dirty="0">
                <a:solidFill>
                  <a:srgbClr val="FFFFFF"/>
                </a:solidFill>
                <a:latin typeface="Fraunces" pitchFamily="34" charset="0"/>
                <a:ea typeface="Fraunces" pitchFamily="34" charset="-122"/>
                <a:cs typeface="Fraunces" pitchFamily="34" charset="-120"/>
              </a:rPr>
              <a:t>Fitness Tracker</a:t>
            </a:r>
            <a:endParaRPr lang="en-US" sz="9600" dirty="0"/>
          </a:p>
        </p:txBody>
      </p:sp>
      <p:sp>
        <p:nvSpPr>
          <p:cNvPr id="7" name="Text 4"/>
          <p:cNvSpPr/>
          <p:nvPr/>
        </p:nvSpPr>
        <p:spPr>
          <a:xfrm>
            <a:off x="2037993" y="3612356"/>
            <a:ext cx="10554414" cy="355402"/>
          </a:xfrm>
          <a:prstGeom prst="rect">
            <a:avLst/>
          </a:prstGeom>
          <a:noFill/>
          <a:ln/>
        </p:spPr>
        <p:txBody>
          <a:bodyPr wrap="none" rtlCol="0" anchor="t"/>
          <a:lstStyle/>
          <a:p>
            <a:pPr marL="0" indent="0">
              <a:lnSpc>
                <a:spcPts val="2799"/>
              </a:lnSpc>
              <a:buNone/>
            </a:pPr>
            <a:r>
              <a:rPr lang="en-US" sz="4000" dirty="0">
                <a:solidFill>
                  <a:srgbClr val="EBECEF"/>
                </a:solidFill>
                <a:latin typeface="Epilogue" pitchFamily="34" charset="0"/>
                <a:ea typeface="Epilogue" pitchFamily="34" charset="-122"/>
                <a:cs typeface="Epilogue" pitchFamily="34" charset="-120"/>
              </a:rPr>
              <a:t>2210030039-AMBICA</a:t>
            </a:r>
            <a:endParaRPr lang="en-US" sz="4000" dirty="0"/>
          </a:p>
        </p:txBody>
      </p:sp>
      <p:sp>
        <p:nvSpPr>
          <p:cNvPr id="8" name="Text 5"/>
          <p:cNvSpPr/>
          <p:nvPr/>
        </p:nvSpPr>
        <p:spPr>
          <a:xfrm>
            <a:off x="2037993" y="4217670"/>
            <a:ext cx="10554414" cy="355402"/>
          </a:xfrm>
          <a:prstGeom prst="rect">
            <a:avLst/>
          </a:prstGeom>
          <a:noFill/>
          <a:ln/>
        </p:spPr>
        <p:txBody>
          <a:bodyPr wrap="none" rtlCol="0" anchor="t"/>
          <a:lstStyle/>
          <a:p>
            <a:pPr marL="0" indent="0">
              <a:lnSpc>
                <a:spcPts val="2799"/>
              </a:lnSpc>
              <a:buNone/>
            </a:pPr>
            <a:r>
              <a:rPr lang="en-US" sz="4000" dirty="0">
                <a:solidFill>
                  <a:srgbClr val="EBECEF"/>
                </a:solidFill>
                <a:latin typeface="Epilogue" pitchFamily="34" charset="0"/>
                <a:ea typeface="Epilogue" pitchFamily="34" charset="-122"/>
                <a:cs typeface="Epilogue" pitchFamily="34" charset="-120"/>
              </a:rPr>
              <a:t>2210030040-HARI PRIYA</a:t>
            </a:r>
            <a:endParaRPr lang="en-US" sz="4000" dirty="0"/>
          </a:p>
        </p:txBody>
      </p:sp>
      <p:sp>
        <p:nvSpPr>
          <p:cNvPr id="9" name="Text 6"/>
          <p:cNvSpPr/>
          <p:nvPr/>
        </p:nvSpPr>
        <p:spPr>
          <a:xfrm>
            <a:off x="2037993" y="4822984"/>
            <a:ext cx="10554414" cy="355402"/>
          </a:xfrm>
          <a:prstGeom prst="rect">
            <a:avLst/>
          </a:prstGeom>
          <a:noFill/>
          <a:ln/>
        </p:spPr>
        <p:txBody>
          <a:bodyPr wrap="none" rtlCol="0" anchor="t"/>
          <a:lstStyle/>
          <a:p>
            <a:pPr marL="0" indent="0">
              <a:lnSpc>
                <a:spcPts val="2799"/>
              </a:lnSpc>
              <a:buNone/>
            </a:pPr>
            <a:r>
              <a:rPr lang="en-US" sz="4000" dirty="0">
                <a:solidFill>
                  <a:srgbClr val="EBECEF"/>
                </a:solidFill>
                <a:latin typeface="Epilogue" pitchFamily="34" charset="0"/>
                <a:ea typeface="Epilogue" pitchFamily="34" charset="-122"/>
                <a:cs typeface="Epilogue" pitchFamily="34" charset="-120"/>
              </a:rPr>
              <a:t>2210030369-MEGHANA REDDY</a:t>
            </a:r>
            <a:endParaRPr lang="en-US" sz="4000" dirty="0"/>
          </a:p>
        </p:txBody>
      </p:sp>
      <p:sp>
        <p:nvSpPr>
          <p:cNvPr id="10" name="Text 7"/>
          <p:cNvSpPr/>
          <p:nvPr/>
        </p:nvSpPr>
        <p:spPr>
          <a:xfrm>
            <a:off x="2037993" y="5428298"/>
            <a:ext cx="10554414" cy="355402"/>
          </a:xfrm>
          <a:prstGeom prst="rect">
            <a:avLst/>
          </a:prstGeom>
          <a:noFill/>
          <a:ln/>
        </p:spPr>
        <p:txBody>
          <a:bodyPr wrap="none" rtlCol="0" anchor="t"/>
          <a:lstStyle/>
          <a:p>
            <a:pPr marL="0" indent="0">
              <a:lnSpc>
                <a:spcPts val="2799"/>
              </a:lnSpc>
              <a:buNone/>
            </a:pPr>
            <a:r>
              <a:rPr lang="en-US" sz="4000" dirty="0">
                <a:solidFill>
                  <a:srgbClr val="EBECEF"/>
                </a:solidFill>
                <a:latin typeface="Epilogue" pitchFamily="34" charset="0"/>
                <a:ea typeface="Epilogue" pitchFamily="34" charset="-122"/>
                <a:cs typeface="Epilogue" pitchFamily="34" charset="-120"/>
              </a:rPr>
              <a:t>2210030379-SAI TEJARTHA REDDY</a:t>
            </a:r>
            <a:endParaRPr lang="en-US" sz="4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90799" y="1483638"/>
            <a:ext cx="7024568"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Conclusion and Next Steps</a:t>
            </a:r>
            <a:endParaRPr lang="en-US" sz="4374" dirty="0"/>
          </a:p>
        </p:txBody>
      </p:sp>
      <p:sp>
        <p:nvSpPr>
          <p:cNvPr id="6" name="Shape 3"/>
          <p:cNvSpPr/>
          <p:nvPr/>
        </p:nvSpPr>
        <p:spPr>
          <a:xfrm>
            <a:off x="4490799" y="2511266"/>
            <a:ext cx="4542115" cy="2361605"/>
          </a:xfrm>
          <a:prstGeom prst="roundRect">
            <a:avLst>
              <a:gd name="adj" fmla="val 4234"/>
            </a:avLst>
          </a:prstGeom>
          <a:solidFill>
            <a:srgbClr val="283157"/>
          </a:solidFill>
          <a:ln w="7620">
            <a:solidFill>
              <a:srgbClr val="414A70"/>
            </a:solidFill>
            <a:prstDash val="solid"/>
          </a:ln>
        </p:spPr>
      </p:sp>
      <p:sp>
        <p:nvSpPr>
          <p:cNvPr id="7" name="Text 4"/>
          <p:cNvSpPr/>
          <p:nvPr/>
        </p:nvSpPr>
        <p:spPr>
          <a:xfrm>
            <a:off x="4720590" y="2741057"/>
            <a:ext cx="2221944" cy="347186"/>
          </a:xfrm>
          <a:prstGeom prst="rect">
            <a:avLst/>
          </a:prstGeom>
          <a:noFill/>
          <a:ln/>
        </p:spPr>
        <p:txBody>
          <a:bodyPr wrap="non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User Feedback</a:t>
            </a:r>
            <a:endParaRPr lang="en-US" sz="2187" dirty="0"/>
          </a:p>
        </p:txBody>
      </p:sp>
      <p:sp>
        <p:nvSpPr>
          <p:cNvPr id="8" name="Text 5"/>
          <p:cNvSpPr/>
          <p:nvPr/>
        </p:nvSpPr>
        <p:spPr>
          <a:xfrm>
            <a:off x="4720590" y="3221474"/>
            <a:ext cx="4082534" cy="1421606"/>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Gathering user feedback to refine and enhance app features and functionalities based on user input and preferences.</a:t>
            </a:r>
            <a:endParaRPr lang="en-US" sz="1750" dirty="0"/>
          </a:p>
        </p:txBody>
      </p:sp>
      <p:sp>
        <p:nvSpPr>
          <p:cNvPr id="9" name="Shape 6"/>
          <p:cNvSpPr/>
          <p:nvPr/>
        </p:nvSpPr>
        <p:spPr>
          <a:xfrm>
            <a:off x="9255085" y="2511266"/>
            <a:ext cx="4542115" cy="2361605"/>
          </a:xfrm>
          <a:prstGeom prst="roundRect">
            <a:avLst>
              <a:gd name="adj" fmla="val 4234"/>
            </a:avLst>
          </a:prstGeom>
          <a:solidFill>
            <a:srgbClr val="283157"/>
          </a:solidFill>
          <a:ln w="7620">
            <a:solidFill>
              <a:srgbClr val="414A70"/>
            </a:solidFill>
            <a:prstDash val="solid"/>
          </a:ln>
        </p:spPr>
      </p:sp>
      <p:sp>
        <p:nvSpPr>
          <p:cNvPr id="10" name="Text 7"/>
          <p:cNvSpPr/>
          <p:nvPr/>
        </p:nvSpPr>
        <p:spPr>
          <a:xfrm>
            <a:off x="9484876" y="2741057"/>
            <a:ext cx="2221944" cy="347186"/>
          </a:xfrm>
          <a:prstGeom prst="rect">
            <a:avLst/>
          </a:prstGeom>
          <a:noFill/>
          <a:ln/>
        </p:spPr>
        <p:txBody>
          <a:bodyPr wrap="non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Expansion Plans</a:t>
            </a:r>
            <a:endParaRPr lang="en-US" sz="2187" dirty="0"/>
          </a:p>
        </p:txBody>
      </p:sp>
      <p:sp>
        <p:nvSpPr>
          <p:cNvPr id="11" name="Text 8"/>
          <p:cNvSpPr/>
          <p:nvPr/>
        </p:nvSpPr>
        <p:spPr>
          <a:xfrm>
            <a:off x="9484876" y="3221474"/>
            <a:ext cx="4082534" cy="1421606"/>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Discussing future expansions, new features, and potential partnerships for the app's growth and development.</a:t>
            </a:r>
            <a:endParaRPr lang="en-US" sz="1750" dirty="0"/>
          </a:p>
        </p:txBody>
      </p:sp>
      <p:sp>
        <p:nvSpPr>
          <p:cNvPr id="12" name="Shape 9"/>
          <p:cNvSpPr/>
          <p:nvPr/>
        </p:nvSpPr>
        <p:spPr>
          <a:xfrm>
            <a:off x="4490799" y="5095042"/>
            <a:ext cx="9306401" cy="1650802"/>
          </a:xfrm>
          <a:prstGeom prst="roundRect">
            <a:avLst>
              <a:gd name="adj" fmla="val 6057"/>
            </a:avLst>
          </a:prstGeom>
          <a:solidFill>
            <a:srgbClr val="283157"/>
          </a:solidFill>
          <a:ln w="7620">
            <a:solidFill>
              <a:srgbClr val="414A70"/>
            </a:solidFill>
            <a:prstDash val="solid"/>
          </a:ln>
        </p:spPr>
      </p:sp>
      <p:sp>
        <p:nvSpPr>
          <p:cNvPr id="13" name="Text 10"/>
          <p:cNvSpPr/>
          <p:nvPr/>
        </p:nvSpPr>
        <p:spPr>
          <a:xfrm>
            <a:off x="4720590" y="5324832"/>
            <a:ext cx="3409831" cy="347186"/>
          </a:xfrm>
          <a:prstGeom prst="rect">
            <a:avLst/>
          </a:prstGeom>
          <a:noFill/>
          <a:ln/>
        </p:spPr>
        <p:txBody>
          <a:bodyPr wrap="non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Maintenance and Support</a:t>
            </a:r>
            <a:endParaRPr lang="en-US" sz="2187" dirty="0"/>
          </a:p>
        </p:txBody>
      </p:sp>
      <p:sp>
        <p:nvSpPr>
          <p:cNvPr id="14" name="Text 11"/>
          <p:cNvSpPr/>
          <p:nvPr/>
        </p:nvSpPr>
        <p:spPr>
          <a:xfrm>
            <a:off x="4720590" y="5805249"/>
            <a:ext cx="8846820" cy="710803"/>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Outlining ongoing maintenance and support strategies for continuous app improvement and user satisfaction.</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19288"/>
            <a:ext cx="14630400" cy="8229600"/>
          </a:xfrm>
          <a:prstGeom prst="rect">
            <a:avLst/>
          </a:prstGeom>
          <a:solidFill>
            <a:srgbClr val="080E26"/>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3067883"/>
            <a:ext cx="4443889"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Thank You</a:t>
            </a:r>
            <a:endParaRPr lang="en-US" sz="4374" dirty="0"/>
          </a:p>
        </p:txBody>
      </p:sp>
      <p:sp>
        <p:nvSpPr>
          <p:cNvPr id="6" name="Text 3"/>
          <p:cNvSpPr/>
          <p:nvPr/>
        </p:nvSpPr>
        <p:spPr>
          <a:xfrm>
            <a:off x="6319599" y="4095512"/>
            <a:ext cx="7477601" cy="1066205"/>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Thank you for your time and consideration. We look forward to the opportunity to discuss the fitness tracker app further and address any questions or feedback.</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18886" y="883444"/>
            <a:ext cx="9450229" cy="1268730"/>
          </a:xfrm>
          <a:prstGeom prst="rect">
            <a:avLst/>
          </a:prstGeom>
          <a:noFill/>
          <a:ln/>
        </p:spPr>
        <p:txBody>
          <a:bodyPr wrap="square" rtlCol="0" anchor="t"/>
          <a:lstStyle/>
          <a:p>
            <a:pPr marL="0" indent="0">
              <a:lnSpc>
                <a:spcPts val="4996"/>
              </a:lnSpc>
              <a:buNone/>
            </a:pPr>
            <a:r>
              <a:rPr lang="en-US" sz="6000" dirty="0">
                <a:solidFill>
                  <a:srgbClr val="FFFFFF"/>
                </a:solidFill>
                <a:latin typeface="Fraunces" pitchFamily="34" charset="0"/>
                <a:ea typeface="Fraunces" pitchFamily="34" charset="-122"/>
                <a:cs typeface="Fraunces" pitchFamily="34" charset="-120"/>
              </a:rPr>
              <a:t>Introduction to the Fitness Tracker App</a:t>
            </a:r>
            <a:endParaRPr lang="en-US" sz="6000" dirty="0"/>
          </a:p>
        </p:txBody>
      </p:sp>
      <p:sp>
        <p:nvSpPr>
          <p:cNvPr id="6" name="Shape 3"/>
          <p:cNvSpPr/>
          <p:nvPr/>
        </p:nvSpPr>
        <p:spPr>
          <a:xfrm>
            <a:off x="4703088" y="2456617"/>
            <a:ext cx="40600" cy="4889421"/>
          </a:xfrm>
          <a:prstGeom prst="roundRect">
            <a:avLst>
              <a:gd name="adj" fmla="val 225027"/>
            </a:avLst>
          </a:prstGeom>
          <a:solidFill>
            <a:srgbClr val="414A70"/>
          </a:solidFill>
          <a:ln/>
        </p:spPr>
      </p:sp>
      <p:sp>
        <p:nvSpPr>
          <p:cNvPr id="7" name="Shape 4"/>
          <p:cNvSpPr/>
          <p:nvPr/>
        </p:nvSpPr>
        <p:spPr>
          <a:xfrm>
            <a:off x="4951690" y="2823270"/>
            <a:ext cx="710565" cy="40600"/>
          </a:xfrm>
          <a:prstGeom prst="roundRect">
            <a:avLst>
              <a:gd name="adj" fmla="val 225027"/>
            </a:avLst>
          </a:prstGeom>
          <a:solidFill>
            <a:srgbClr val="414A70"/>
          </a:solidFill>
          <a:ln/>
        </p:spPr>
      </p:sp>
      <p:sp>
        <p:nvSpPr>
          <p:cNvPr id="8" name="Shape 5"/>
          <p:cNvSpPr/>
          <p:nvPr/>
        </p:nvSpPr>
        <p:spPr>
          <a:xfrm>
            <a:off x="4494967" y="2615208"/>
            <a:ext cx="456724" cy="456724"/>
          </a:xfrm>
          <a:prstGeom prst="roundRect">
            <a:avLst>
              <a:gd name="adj" fmla="val 20004"/>
            </a:avLst>
          </a:prstGeom>
          <a:solidFill>
            <a:srgbClr val="283157"/>
          </a:solidFill>
          <a:ln w="7620">
            <a:solidFill>
              <a:srgbClr val="414A70"/>
            </a:solidFill>
            <a:prstDash val="solid"/>
          </a:ln>
        </p:spPr>
      </p:sp>
      <p:sp>
        <p:nvSpPr>
          <p:cNvPr id="9" name="Text 6"/>
          <p:cNvSpPr/>
          <p:nvPr/>
        </p:nvSpPr>
        <p:spPr>
          <a:xfrm>
            <a:off x="4653439" y="2653189"/>
            <a:ext cx="139660" cy="380643"/>
          </a:xfrm>
          <a:prstGeom prst="rect">
            <a:avLst/>
          </a:prstGeom>
          <a:noFill/>
          <a:ln/>
        </p:spPr>
        <p:txBody>
          <a:bodyPr wrap="none" rtlCol="0" anchor="t"/>
          <a:lstStyle/>
          <a:p>
            <a:pPr marL="0" indent="0" algn="ctr">
              <a:lnSpc>
                <a:spcPts val="2997"/>
              </a:lnSpc>
              <a:buNone/>
            </a:pPr>
            <a:r>
              <a:rPr lang="en-US" sz="2398" dirty="0">
                <a:solidFill>
                  <a:srgbClr val="EBECEF"/>
                </a:solidFill>
                <a:latin typeface="Fraunces" pitchFamily="34" charset="0"/>
                <a:ea typeface="Fraunces" pitchFamily="34" charset="-122"/>
                <a:cs typeface="Fraunces" pitchFamily="34" charset="-120"/>
              </a:rPr>
              <a:t>1</a:t>
            </a:r>
            <a:endParaRPr lang="en-US" sz="2398" dirty="0"/>
          </a:p>
        </p:txBody>
      </p:sp>
      <p:sp>
        <p:nvSpPr>
          <p:cNvPr id="10" name="Text 7"/>
          <p:cNvSpPr/>
          <p:nvPr/>
        </p:nvSpPr>
        <p:spPr>
          <a:xfrm>
            <a:off x="5839897" y="2659618"/>
            <a:ext cx="2030135" cy="317063"/>
          </a:xfrm>
          <a:prstGeom prst="rect">
            <a:avLst/>
          </a:prstGeom>
          <a:noFill/>
          <a:ln/>
        </p:spPr>
        <p:txBody>
          <a:bodyPr wrap="none" rtlCol="0" anchor="t"/>
          <a:lstStyle/>
          <a:p>
            <a:pPr marL="0" indent="0" algn="l">
              <a:lnSpc>
                <a:spcPts val="2498"/>
              </a:lnSpc>
              <a:buNone/>
            </a:pPr>
            <a:r>
              <a:rPr lang="en-US" sz="4000" dirty="0">
                <a:solidFill>
                  <a:srgbClr val="EBECEF"/>
                </a:solidFill>
                <a:latin typeface="Fraunces" pitchFamily="34" charset="0"/>
                <a:ea typeface="Fraunces" pitchFamily="34" charset="-122"/>
                <a:cs typeface="Fraunces" pitchFamily="34" charset="-120"/>
              </a:rPr>
              <a:t>Motivation</a:t>
            </a:r>
            <a:endParaRPr lang="en-US" sz="4000" dirty="0"/>
          </a:p>
        </p:txBody>
      </p:sp>
      <p:sp>
        <p:nvSpPr>
          <p:cNvPr id="11" name="Text 8"/>
          <p:cNvSpPr/>
          <p:nvPr/>
        </p:nvSpPr>
        <p:spPr>
          <a:xfrm>
            <a:off x="5839897" y="3098483"/>
            <a:ext cx="8029218" cy="649605"/>
          </a:xfrm>
          <a:prstGeom prst="rect">
            <a:avLst/>
          </a:prstGeom>
          <a:noFill/>
          <a:ln/>
        </p:spPr>
        <p:txBody>
          <a:bodyPr wrap="square" rtlCol="0" anchor="t"/>
          <a:lstStyle/>
          <a:p>
            <a:pPr marL="0" indent="0" algn="l">
              <a:lnSpc>
                <a:spcPts val="2558"/>
              </a:lnSpc>
              <a:buNone/>
            </a:pPr>
            <a:r>
              <a:rPr lang="en-US" sz="2000" dirty="0">
                <a:solidFill>
                  <a:srgbClr val="EBECEF"/>
                </a:solidFill>
                <a:latin typeface="Epilogue" pitchFamily="34" charset="0"/>
                <a:ea typeface="Epilogue" pitchFamily="34" charset="-122"/>
                <a:cs typeface="Epilogue" pitchFamily="34" charset="-120"/>
              </a:rPr>
              <a:t>The app aims to help users track and achieve their fitness goals, providing a comprehensive platform for monitoring and improving overall health.</a:t>
            </a:r>
            <a:endParaRPr lang="en-US" sz="2000" dirty="0"/>
          </a:p>
        </p:txBody>
      </p:sp>
      <p:sp>
        <p:nvSpPr>
          <p:cNvPr id="12" name="Shape 9"/>
          <p:cNvSpPr/>
          <p:nvPr/>
        </p:nvSpPr>
        <p:spPr>
          <a:xfrm>
            <a:off x="4951690" y="4520744"/>
            <a:ext cx="710565" cy="40600"/>
          </a:xfrm>
          <a:prstGeom prst="roundRect">
            <a:avLst>
              <a:gd name="adj" fmla="val 225027"/>
            </a:avLst>
          </a:prstGeom>
          <a:solidFill>
            <a:srgbClr val="414A70"/>
          </a:solidFill>
          <a:ln/>
        </p:spPr>
      </p:sp>
      <p:sp>
        <p:nvSpPr>
          <p:cNvPr id="13" name="Shape 10"/>
          <p:cNvSpPr/>
          <p:nvPr/>
        </p:nvSpPr>
        <p:spPr>
          <a:xfrm>
            <a:off x="4494967" y="4312682"/>
            <a:ext cx="456724" cy="456724"/>
          </a:xfrm>
          <a:prstGeom prst="roundRect">
            <a:avLst>
              <a:gd name="adj" fmla="val 20004"/>
            </a:avLst>
          </a:prstGeom>
          <a:solidFill>
            <a:srgbClr val="283157"/>
          </a:solidFill>
          <a:ln w="7620">
            <a:solidFill>
              <a:srgbClr val="414A70"/>
            </a:solidFill>
            <a:prstDash val="solid"/>
          </a:ln>
        </p:spPr>
      </p:sp>
      <p:sp>
        <p:nvSpPr>
          <p:cNvPr id="14" name="Text 11"/>
          <p:cNvSpPr/>
          <p:nvPr/>
        </p:nvSpPr>
        <p:spPr>
          <a:xfrm>
            <a:off x="4631055" y="4350663"/>
            <a:ext cx="184547" cy="380643"/>
          </a:xfrm>
          <a:prstGeom prst="rect">
            <a:avLst/>
          </a:prstGeom>
          <a:noFill/>
          <a:ln/>
        </p:spPr>
        <p:txBody>
          <a:bodyPr wrap="none" rtlCol="0" anchor="t"/>
          <a:lstStyle/>
          <a:p>
            <a:pPr marL="0" indent="0" algn="ctr">
              <a:lnSpc>
                <a:spcPts val="2997"/>
              </a:lnSpc>
              <a:buNone/>
            </a:pPr>
            <a:r>
              <a:rPr lang="en-US" sz="2398" dirty="0">
                <a:solidFill>
                  <a:srgbClr val="EBECEF"/>
                </a:solidFill>
                <a:latin typeface="Fraunces" pitchFamily="34" charset="0"/>
                <a:ea typeface="Fraunces" pitchFamily="34" charset="-122"/>
                <a:cs typeface="Fraunces" pitchFamily="34" charset="-120"/>
              </a:rPr>
              <a:t>2</a:t>
            </a:r>
            <a:endParaRPr lang="en-US" sz="2398" dirty="0"/>
          </a:p>
        </p:txBody>
      </p:sp>
      <p:sp>
        <p:nvSpPr>
          <p:cNvPr id="15" name="Text 12"/>
          <p:cNvSpPr/>
          <p:nvPr/>
        </p:nvSpPr>
        <p:spPr>
          <a:xfrm>
            <a:off x="5839897" y="4357092"/>
            <a:ext cx="2030135" cy="317063"/>
          </a:xfrm>
          <a:prstGeom prst="rect">
            <a:avLst/>
          </a:prstGeom>
          <a:noFill/>
          <a:ln/>
        </p:spPr>
        <p:txBody>
          <a:bodyPr wrap="none" rtlCol="0" anchor="t"/>
          <a:lstStyle/>
          <a:p>
            <a:pPr marL="0" indent="0" algn="l">
              <a:lnSpc>
                <a:spcPts val="2498"/>
              </a:lnSpc>
              <a:buNone/>
            </a:pPr>
            <a:r>
              <a:rPr lang="en-US" sz="4000" dirty="0">
                <a:solidFill>
                  <a:srgbClr val="EBECEF"/>
                </a:solidFill>
                <a:latin typeface="Fraunces" pitchFamily="34" charset="0"/>
                <a:ea typeface="Fraunces" pitchFamily="34" charset="-122"/>
                <a:cs typeface="Fraunces" pitchFamily="34" charset="-120"/>
              </a:rPr>
              <a:t>Target Audience</a:t>
            </a:r>
            <a:endParaRPr lang="en-US" sz="4000" dirty="0"/>
          </a:p>
        </p:txBody>
      </p:sp>
      <p:sp>
        <p:nvSpPr>
          <p:cNvPr id="16" name="Text 13"/>
          <p:cNvSpPr/>
          <p:nvPr/>
        </p:nvSpPr>
        <p:spPr>
          <a:xfrm>
            <a:off x="5839897" y="4795957"/>
            <a:ext cx="8029218" cy="649605"/>
          </a:xfrm>
          <a:prstGeom prst="rect">
            <a:avLst/>
          </a:prstGeom>
          <a:noFill/>
          <a:ln/>
        </p:spPr>
        <p:txBody>
          <a:bodyPr wrap="square" rtlCol="0" anchor="t"/>
          <a:lstStyle/>
          <a:p>
            <a:pPr marL="0" indent="0" algn="l">
              <a:lnSpc>
                <a:spcPts val="2558"/>
              </a:lnSpc>
              <a:buNone/>
            </a:pPr>
            <a:r>
              <a:rPr lang="en-US" sz="2000" dirty="0">
                <a:solidFill>
                  <a:srgbClr val="EBECEF"/>
                </a:solidFill>
                <a:latin typeface="Epilogue" pitchFamily="34" charset="0"/>
                <a:ea typeface="Epilogue" pitchFamily="34" charset="-122"/>
                <a:cs typeface="Epilogue" pitchFamily="34" charset="-120"/>
              </a:rPr>
              <a:t>The app caters to individuals of all fitness levels, from beginners to advanced enthusiasts, focusing on personalized fitness tracking and guidance.</a:t>
            </a:r>
            <a:endParaRPr lang="en-US" sz="2000" dirty="0"/>
          </a:p>
        </p:txBody>
      </p:sp>
      <p:sp>
        <p:nvSpPr>
          <p:cNvPr id="17" name="Shape 14"/>
          <p:cNvSpPr/>
          <p:nvPr/>
        </p:nvSpPr>
        <p:spPr>
          <a:xfrm>
            <a:off x="4951690" y="6218218"/>
            <a:ext cx="710565" cy="40600"/>
          </a:xfrm>
          <a:prstGeom prst="roundRect">
            <a:avLst>
              <a:gd name="adj" fmla="val 225027"/>
            </a:avLst>
          </a:prstGeom>
          <a:solidFill>
            <a:srgbClr val="414A70"/>
          </a:solidFill>
          <a:ln/>
        </p:spPr>
      </p:sp>
      <p:sp>
        <p:nvSpPr>
          <p:cNvPr id="18" name="Shape 15"/>
          <p:cNvSpPr/>
          <p:nvPr/>
        </p:nvSpPr>
        <p:spPr>
          <a:xfrm>
            <a:off x="4494967" y="6010156"/>
            <a:ext cx="456724" cy="456724"/>
          </a:xfrm>
          <a:prstGeom prst="roundRect">
            <a:avLst>
              <a:gd name="adj" fmla="val 20004"/>
            </a:avLst>
          </a:prstGeom>
          <a:solidFill>
            <a:srgbClr val="283157"/>
          </a:solidFill>
          <a:ln w="7620">
            <a:solidFill>
              <a:srgbClr val="414A70"/>
            </a:solidFill>
            <a:prstDash val="solid"/>
          </a:ln>
        </p:spPr>
      </p:sp>
      <p:sp>
        <p:nvSpPr>
          <p:cNvPr id="19" name="Text 16"/>
          <p:cNvSpPr/>
          <p:nvPr/>
        </p:nvSpPr>
        <p:spPr>
          <a:xfrm>
            <a:off x="4639270" y="6048137"/>
            <a:ext cx="168116" cy="380643"/>
          </a:xfrm>
          <a:prstGeom prst="rect">
            <a:avLst/>
          </a:prstGeom>
          <a:noFill/>
          <a:ln/>
        </p:spPr>
        <p:txBody>
          <a:bodyPr wrap="none" rtlCol="0" anchor="t"/>
          <a:lstStyle/>
          <a:p>
            <a:pPr marL="0" indent="0" algn="ctr">
              <a:lnSpc>
                <a:spcPts val="2997"/>
              </a:lnSpc>
              <a:buNone/>
            </a:pPr>
            <a:r>
              <a:rPr lang="en-US" sz="2398" dirty="0">
                <a:solidFill>
                  <a:srgbClr val="EBECEF"/>
                </a:solidFill>
                <a:latin typeface="Fraunces" pitchFamily="34" charset="0"/>
                <a:ea typeface="Fraunces" pitchFamily="34" charset="-122"/>
                <a:cs typeface="Fraunces" pitchFamily="34" charset="-120"/>
              </a:rPr>
              <a:t>3</a:t>
            </a:r>
            <a:endParaRPr lang="en-US" sz="2398" dirty="0"/>
          </a:p>
        </p:txBody>
      </p:sp>
      <p:sp>
        <p:nvSpPr>
          <p:cNvPr id="20" name="Text 17"/>
          <p:cNvSpPr/>
          <p:nvPr/>
        </p:nvSpPr>
        <p:spPr>
          <a:xfrm>
            <a:off x="5839897" y="6054566"/>
            <a:ext cx="2030135" cy="317063"/>
          </a:xfrm>
          <a:prstGeom prst="rect">
            <a:avLst/>
          </a:prstGeom>
          <a:noFill/>
          <a:ln/>
        </p:spPr>
        <p:txBody>
          <a:bodyPr wrap="none" rtlCol="0" anchor="t"/>
          <a:lstStyle/>
          <a:p>
            <a:pPr marL="0" indent="0" algn="l">
              <a:lnSpc>
                <a:spcPts val="2498"/>
              </a:lnSpc>
              <a:buNone/>
            </a:pPr>
            <a:r>
              <a:rPr lang="en-US" sz="4000" dirty="0">
                <a:solidFill>
                  <a:srgbClr val="EBECEF"/>
                </a:solidFill>
                <a:latin typeface="Fraunces" pitchFamily="34" charset="0"/>
                <a:ea typeface="Fraunces" pitchFamily="34" charset="-122"/>
                <a:cs typeface="Fraunces" pitchFamily="34" charset="-120"/>
              </a:rPr>
              <a:t>Key Features</a:t>
            </a:r>
            <a:endParaRPr lang="en-US" sz="4000" dirty="0"/>
          </a:p>
        </p:txBody>
      </p:sp>
      <p:sp>
        <p:nvSpPr>
          <p:cNvPr id="21" name="Text 18"/>
          <p:cNvSpPr/>
          <p:nvPr/>
        </p:nvSpPr>
        <p:spPr>
          <a:xfrm>
            <a:off x="5839897" y="6493431"/>
            <a:ext cx="8029218" cy="649605"/>
          </a:xfrm>
          <a:prstGeom prst="rect">
            <a:avLst/>
          </a:prstGeom>
          <a:noFill/>
          <a:ln/>
        </p:spPr>
        <p:txBody>
          <a:bodyPr wrap="square" rtlCol="0" anchor="t"/>
          <a:lstStyle/>
          <a:p>
            <a:pPr marL="0" indent="0" algn="l">
              <a:lnSpc>
                <a:spcPts val="2558"/>
              </a:lnSpc>
              <a:buNone/>
            </a:pPr>
            <a:r>
              <a:rPr lang="en-US" sz="2000" dirty="0">
                <a:solidFill>
                  <a:srgbClr val="EBECEF"/>
                </a:solidFill>
                <a:latin typeface="Epilogue" pitchFamily="34" charset="0"/>
                <a:ea typeface="Epilogue" pitchFamily="34" charset="-122"/>
                <a:cs typeface="Epilogue" pitchFamily="34" charset="-120"/>
              </a:rPr>
              <a:t>The app offers features like workout logging, nutrition tracking, goal setting, and progress monitoring.</a:t>
            </a:r>
            <a:endParaRPr lang="en-US" sz="2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p:cNvPicPr>
            <a:picLocks noChangeAspect="1"/>
          </p:cNvPicPr>
          <p:nvPr/>
        </p:nvPicPr>
        <p:blipFill>
          <a:blip r:embed="rId3"/>
          <a:stretch>
            <a:fillRect/>
          </a:stretch>
        </p:blipFill>
        <p:spPr>
          <a:xfrm>
            <a:off x="6905" y="36286"/>
            <a:ext cx="14630400" cy="8229600"/>
          </a:xfrm>
          <a:prstGeom prst="rect">
            <a:avLst/>
          </a:prstGeom>
        </p:spPr>
      </p:pic>
      <p:sp>
        <p:nvSpPr>
          <p:cNvPr id="6" name="Text 3"/>
          <p:cNvSpPr/>
          <p:nvPr/>
        </p:nvSpPr>
        <p:spPr>
          <a:xfrm>
            <a:off x="2037993" y="2216706"/>
            <a:ext cx="9369028" cy="694373"/>
          </a:xfrm>
          <a:prstGeom prst="rect">
            <a:avLst/>
          </a:prstGeom>
          <a:noFill/>
          <a:ln/>
        </p:spPr>
        <p:txBody>
          <a:bodyPr wrap="none" rtlCol="0" anchor="t"/>
          <a:lstStyle/>
          <a:p>
            <a:pPr marL="0" indent="0">
              <a:lnSpc>
                <a:spcPts val="5468"/>
              </a:lnSpc>
              <a:buNone/>
            </a:pPr>
            <a:r>
              <a:rPr lang="en-US" sz="6000" dirty="0">
                <a:solidFill>
                  <a:srgbClr val="FFFFFF"/>
                </a:solidFill>
                <a:latin typeface="Fraunces" pitchFamily="34" charset="0"/>
                <a:ea typeface="Fraunces" pitchFamily="34" charset="-122"/>
                <a:cs typeface="Fraunces" pitchFamily="34" charset="-120"/>
              </a:rPr>
              <a:t>Features of the Fitness Tracker App</a:t>
            </a:r>
            <a:endParaRPr lang="en-US" sz="6000" dirty="0"/>
          </a:p>
        </p:txBody>
      </p:sp>
      <p:sp>
        <p:nvSpPr>
          <p:cNvPr id="7" name="Text 4"/>
          <p:cNvSpPr/>
          <p:nvPr/>
        </p:nvSpPr>
        <p:spPr>
          <a:xfrm>
            <a:off x="2037993" y="3466505"/>
            <a:ext cx="2431852" cy="347186"/>
          </a:xfrm>
          <a:prstGeom prst="rect">
            <a:avLst/>
          </a:prstGeom>
          <a:noFill/>
          <a:ln/>
        </p:spPr>
        <p:txBody>
          <a:bodyPr wrap="none" rtlCol="0" anchor="t"/>
          <a:lstStyle/>
          <a:p>
            <a:pPr marL="0" indent="0">
              <a:lnSpc>
                <a:spcPts val="2734"/>
              </a:lnSpc>
              <a:buNone/>
            </a:pPr>
            <a:r>
              <a:rPr lang="en-US" sz="3200" dirty="0">
                <a:solidFill>
                  <a:srgbClr val="FFFFFF"/>
                </a:solidFill>
                <a:latin typeface="Fraunces" pitchFamily="34" charset="0"/>
                <a:ea typeface="Fraunces" pitchFamily="34" charset="-122"/>
                <a:cs typeface="Fraunces" pitchFamily="34" charset="-120"/>
              </a:rPr>
              <a:t>Workout Tracking</a:t>
            </a:r>
            <a:endParaRPr lang="en-US" sz="3200" dirty="0"/>
          </a:p>
        </p:txBody>
      </p:sp>
      <p:sp>
        <p:nvSpPr>
          <p:cNvPr id="8" name="Text 5"/>
          <p:cNvSpPr/>
          <p:nvPr/>
        </p:nvSpPr>
        <p:spPr>
          <a:xfrm>
            <a:off x="2037993" y="4035862"/>
            <a:ext cx="3156347" cy="1777008"/>
          </a:xfrm>
          <a:prstGeom prst="rect">
            <a:avLst/>
          </a:prstGeom>
          <a:noFill/>
          <a:ln/>
        </p:spPr>
        <p:txBody>
          <a:bodyPr wrap="square" rtlCol="0" anchor="t"/>
          <a:lstStyle/>
          <a:p>
            <a:pPr marL="0" indent="0">
              <a:lnSpc>
                <a:spcPts val="2799"/>
              </a:lnSpc>
              <a:buNone/>
            </a:pPr>
            <a:r>
              <a:rPr lang="en-US" sz="2400" dirty="0">
                <a:solidFill>
                  <a:srgbClr val="EBECEF"/>
                </a:solidFill>
                <a:latin typeface="Epilogue" pitchFamily="34" charset="0"/>
                <a:ea typeface="Epilogue" pitchFamily="34" charset="-122"/>
                <a:cs typeface="Epilogue" pitchFamily="34" charset="-120"/>
              </a:rPr>
              <a:t>Users can log their workouts, record progress, and track exercise history, ensuring effective fitness regime management.</a:t>
            </a:r>
            <a:endParaRPr lang="en-US" sz="2400" dirty="0"/>
          </a:p>
        </p:txBody>
      </p:sp>
      <p:sp>
        <p:nvSpPr>
          <p:cNvPr id="9" name="Text 6"/>
          <p:cNvSpPr/>
          <p:nvPr/>
        </p:nvSpPr>
        <p:spPr>
          <a:xfrm>
            <a:off x="5743932" y="3466505"/>
            <a:ext cx="2790706" cy="347186"/>
          </a:xfrm>
          <a:prstGeom prst="rect">
            <a:avLst/>
          </a:prstGeom>
          <a:noFill/>
          <a:ln/>
        </p:spPr>
        <p:txBody>
          <a:bodyPr wrap="none" rtlCol="0" anchor="t"/>
          <a:lstStyle/>
          <a:p>
            <a:pPr marL="0" indent="0">
              <a:lnSpc>
                <a:spcPts val="2734"/>
              </a:lnSpc>
              <a:buNone/>
            </a:pPr>
            <a:r>
              <a:rPr lang="en-US" sz="3200" dirty="0">
                <a:solidFill>
                  <a:srgbClr val="FFFFFF"/>
                </a:solidFill>
                <a:latin typeface="Fraunces" pitchFamily="34" charset="0"/>
                <a:ea typeface="Fraunces" pitchFamily="34" charset="-122"/>
                <a:cs typeface="Fraunces" pitchFamily="34" charset="-120"/>
              </a:rPr>
              <a:t>Nutrition Monitoring</a:t>
            </a:r>
            <a:endParaRPr lang="en-US" sz="3200" dirty="0"/>
          </a:p>
        </p:txBody>
      </p:sp>
      <p:sp>
        <p:nvSpPr>
          <p:cNvPr id="10" name="Text 7"/>
          <p:cNvSpPr/>
          <p:nvPr/>
        </p:nvSpPr>
        <p:spPr>
          <a:xfrm>
            <a:off x="5743932" y="4035862"/>
            <a:ext cx="3156347" cy="1777008"/>
          </a:xfrm>
          <a:prstGeom prst="rect">
            <a:avLst/>
          </a:prstGeom>
          <a:noFill/>
          <a:ln/>
        </p:spPr>
        <p:txBody>
          <a:bodyPr wrap="square" rtlCol="0" anchor="t"/>
          <a:lstStyle/>
          <a:p>
            <a:pPr marL="0" indent="0">
              <a:lnSpc>
                <a:spcPts val="2799"/>
              </a:lnSpc>
              <a:buNone/>
            </a:pPr>
            <a:r>
              <a:rPr lang="en-US" sz="2400" dirty="0">
                <a:solidFill>
                  <a:srgbClr val="EBECEF"/>
                </a:solidFill>
                <a:latin typeface="Epilogue" pitchFamily="34" charset="0"/>
                <a:ea typeface="Epilogue" pitchFamily="34" charset="-122"/>
                <a:cs typeface="Epilogue" pitchFamily="34" charset="-120"/>
              </a:rPr>
              <a:t>The app enables users to monitor their daily dietary intake, set nutritional goals, and access personalized diet recommendations.</a:t>
            </a:r>
            <a:endParaRPr lang="en-US" sz="2400" dirty="0"/>
          </a:p>
        </p:txBody>
      </p:sp>
      <p:sp>
        <p:nvSpPr>
          <p:cNvPr id="11" name="Text 8"/>
          <p:cNvSpPr/>
          <p:nvPr/>
        </p:nvSpPr>
        <p:spPr>
          <a:xfrm>
            <a:off x="9449872" y="3466505"/>
            <a:ext cx="3071098" cy="347186"/>
          </a:xfrm>
          <a:prstGeom prst="rect">
            <a:avLst/>
          </a:prstGeom>
          <a:noFill/>
          <a:ln/>
        </p:spPr>
        <p:txBody>
          <a:bodyPr wrap="none" rtlCol="0" anchor="t"/>
          <a:lstStyle/>
          <a:p>
            <a:pPr marL="0" indent="0">
              <a:lnSpc>
                <a:spcPts val="2734"/>
              </a:lnSpc>
              <a:buNone/>
            </a:pPr>
            <a:r>
              <a:rPr lang="en-US" sz="3200" dirty="0">
                <a:solidFill>
                  <a:srgbClr val="FFFFFF"/>
                </a:solidFill>
                <a:latin typeface="Fraunces" pitchFamily="34" charset="0"/>
                <a:ea typeface="Fraunces" pitchFamily="34" charset="-122"/>
                <a:cs typeface="Fraunces" pitchFamily="34" charset="-120"/>
              </a:rPr>
              <a:t>Goal Setting &amp; Analysis</a:t>
            </a:r>
            <a:endParaRPr lang="en-US" sz="3200" dirty="0"/>
          </a:p>
        </p:txBody>
      </p:sp>
      <p:sp>
        <p:nvSpPr>
          <p:cNvPr id="12" name="Text 9"/>
          <p:cNvSpPr/>
          <p:nvPr/>
        </p:nvSpPr>
        <p:spPr>
          <a:xfrm>
            <a:off x="9449872" y="4035862"/>
            <a:ext cx="3156347" cy="1777008"/>
          </a:xfrm>
          <a:prstGeom prst="rect">
            <a:avLst/>
          </a:prstGeom>
          <a:noFill/>
          <a:ln/>
        </p:spPr>
        <p:txBody>
          <a:bodyPr wrap="square" rtlCol="0" anchor="t"/>
          <a:lstStyle/>
          <a:p>
            <a:pPr marL="0" indent="0">
              <a:lnSpc>
                <a:spcPts val="2799"/>
              </a:lnSpc>
              <a:buNone/>
            </a:pPr>
            <a:r>
              <a:rPr lang="en-US" sz="2400" dirty="0">
                <a:solidFill>
                  <a:srgbClr val="EBECEF"/>
                </a:solidFill>
                <a:latin typeface="Epilogue" pitchFamily="34" charset="0"/>
                <a:ea typeface="Epilogue" pitchFamily="34" charset="-122"/>
                <a:cs typeface="Epilogue" pitchFamily="34" charset="-120"/>
              </a:rPr>
              <a:t>Users can set fitness goals, track progress, and analyze performance metrics to refine and achieve their fitness objectives.</a:t>
            </a:r>
            <a:endParaRPr lang="en-US"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
        <p:nvSpPr>
          <p:cNvPr id="4" name="Text 2"/>
          <p:cNvSpPr/>
          <p:nvPr/>
        </p:nvSpPr>
        <p:spPr>
          <a:xfrm>
            <a:off x="2037993" y="797481"/>
            <a:ext cx="10554414" cy="1388745"/>
          </a:xfrm>
          <a:prstGeom prst="rect">
            <a:avLst/>
          </a:prstGeom>
          <a:noFill/>
          <a:ln/>
        </p:spPr>
        <p:txBody>
          <a:bodyPr wrap="squar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Integration of MERN Stack in the App Development</a:t>
            </a:r>
            <a:endParaRPr lang="en-US" sz="4374" dirty="0"/>
          </a:p>
        </p:txBody>
      </p:sp>
      <p:pic>
        <p:nvPicPr>
          <p:cNvPr id="5" name="Image 0" descr="preencoded.png"/>
          <p:cNvPicPr>
            <a:picLocks noChangeAspect="1"/>
          </p:cNvPicPr>
          <p:nvPr/>
        </p:nvPicPr>
        <p:blipFill>
          <a:blip r:embed="rId3"/>
          <a:stretch>
            <a:fillRect/>
          </a:stretch>
        </p:blipFill>
        <p:spPr>
          <a:xfrm>
            <a:off x="2276832" y="2630567"/>
            <a:ext cx="1910834" cy="1910834"/>
          </a:xfrm>
          <a:prstGeom prst="rect">
            <a:avLst/>
          </a:prstGeom>
        </p:spPr>
      </p:pic>
      <p:sp>
        <p:nvSpPr>
          <p:cNvPr id="6" name="Text 3"/>
          <p:cNvSpPr/>
          <p:nvPr/>
        </p:nvSpPr>
        <p:spPr>
          <a:xfrm>
            <a:off x="2121337" y="4819055"/>
            <a:ext cx="2221944" cy="347186"/>
          </a:xfrm>
          <a:prstGeom prst="rect">
            <a:avLst/>
          </a:prstGeom>
          <a:noFill/>
          <a:ln/>
        </p:spPr>
        <p:txBody>
          <a:bodyPr wrap="none" rtlCol="0" anchor="t"/>
          <a:lstStyle/>
          <a:p>
            <a:pPr marL="0" indent="0" algn="ctr">
              <a:lnSpc>
                <a:spcPts val="2734"/>
              </a:lnSpc>
              <a:buNone/>
            </a:pPr>
            <a:r>
              <a:rPr lang="en-US" sz="2187" dirty="0">
                <a:solidFill>
                  <a:srgbClr val="FFFFFF"/>
                </a:solidFill>
                <a:latin typeface="Fraunces" pitchFamily="34" charset="0"/>
                <a:ea typeface="Fraunces" pitchFamily="34" charset="-122"/>
                <a:cs typeface="Fraunces" pitchFamily="34" charset="-120"/>
              </a:rPr>
              <a:t>MongoDB</a:t>
            </a:r>
            <a:endParaRPr lang="en-US" sz="2187" dirty="0"/>
          </a:p>
        </p:txBody>
      </p:sp>
      <p:sp>
        <p:nvSpPr>
          <p:cNvPr id="7" name="Text 4"/>
          <p:cNvSpPr/>
          <p:nvPr/>
        </p:nvSpPr>
        <p:spPr>
          <a:xfrm>
            <a:off x="2037993" y="5299472"/>
            <a:ext cx="2388632" cy="1421606"/>
          </a:xfrm>
          <a:prstGeom prst="rect">
            <a:avLst/>
          </a:prstGeom>
          <a:noFill/>
          <a:ln/>
        </p:spPr>
        <p:txBody>
          <a:bodyPr wrap="square" rtlCol="0" anchor="t"/>
          <a:lstStyle/>
          <a:p>
            <a:pPr marL="0" indent="0" algn="ctr">
              <a:lnSpc>
                <a:spcPts val="2799"/>
              </a:lnSpc>
              <a:buNone/>
            </a:pPr>
            <a:r>
              <a:rPr lang="en-US" sz="1750" dirty="0">
                <a:solidFill>
                  <a:srgbClr val="EBECEF"/>
                </a:solidFill>
                <a:latin typeface="Epilogue" pitchFamily="34" charset="0"/>
                <a:ea typeface="Epilogue" pitchFamily="34" charset="-122"/>
                <a:cs typeface="Epilogue" pitchFamily="34" charset="-120"/>
              </a:rPr>
              <a:t>Secure and scalable NoSQL database for efficient data storage and retrieval.</a:t>
            </a:r>
            <a:endParaRPr lang="en-US" sz="1750" dirty="0"/>
          </a:p>
        </p:txBody>
      </p:sp>
      <p:pic>
        <p:nvPicPr>
          <p:cNvPr id="8" name="Image 1" descr="preencoded.png"/>
          <p:cNvPicPr>
            <a:picLocks noChangeAspect="1"/>
          </p:cNvPicPr>
          <p:nvPr/>
        </p:nvPicPr>
        <p:blipFill>
          <a:blip r:embed="rId4"/>
          <a:stretch>
            <a:fillRect/>
          </a:stretch>
        </p:blipFill>
        <p:spPr>
          <a:xfrm>
            <a:off x="4998720" y="2630567"/>
            <a:ext cx="1910834" cy="1910834"/>
          </a:xfrm>
          <a:prstGeom prst="rect">
            <a:avLst/>
          </a:prstGeom>
        </p:spPr>
      </p:pic>
      <p:sp>
        <p:nvSpPr>
          <p:cNvPr id="9" name="Text 5"/>
          <p:cNvSpPr/>
          <p:nvPr/>
        </p:nvSpPr>
        <p:spPr>
          <a:xfrm>
            <a:off x="4843224" y="4819055"/>
            <a:ext cx="2221944" cy="347186"/>
          </a:xfrm>
          <a:prstGeom prst="rect">
            <a:avLst/>
          </a:prstGeom>
          <a:noFill/>
          <a:ln/>
        </p:spPr>
        <p:txBody>
          <a:bodyPr wrap="none" rtlCol="0" anchor="t"/>
          <a:lstStyle/>
          <a:p>
            <a:pPr marL="0" indent="0" algn="ctr">
              <a:lnSpc>
                <a:spcPts val="2734"/>
              </a:lnSpc>
              <a:buNone/>
            </a:pPr>
            <a:r>
              <a:rPr lang="en-US" sz="2187" dirty="0">
                <a:solidFill>
                  <a:srgbClr val="FFFFFF"/>
                </a:solidFill>
                <a:latin typeface="Fraunces" pitchFamily="34" charset="0"/>
                <a:ea typeface="Fraunces" pitchFamily="34" charset="-122"/>
                <a:cs typeface="Fraunces" pitchFamily="34" charset="-120"/>
              </a:rPr>
              <a:t>Express</a:t>
            </a:r>
            <a:endParaRPr lang="en-US" sz="2187" dirty="0"/>
          </a:p>
        </p:txBody>
      </p:sp>
      <p:sp>
        <p:nvSpPr>
          <p:cNvPr id="10" name="Text 6"/>
          <p:cNvSpPr/>
          <p:nvPr/>
        </p:nvSpPr>
        <p:spPr>
          <a:xfrm>
            <a:off x="4759881" y="5299472"/>
            <a:ext cx="2388632" cy="1777008"/>
          </a:xfrm>
          <a:prstGeom prst="rect">
            <a:avLst/>
          </a:prstGeom>
          <a:noFill/>
          <a:ln/>
        </p:spPr>
        <p:txBody>
          <a:bodyPr wrap="square" rtlCol="0" anchor="t"/>
          <a:lstStyle/>
          <a:p>
            <a:pPr marL="0" indent="0" algn="ctr">
              <a:lnSpc>
                <a:spcPts val="2799"/>
              </a:lnSpc>
              <a:buNone/>
            </a:pPr>
            <a:r>
              <a:rPr lang="en-US" sz="1750" dirty="0">
                <a:solidFill>
                  <a:srgbClr val="EBECEF"/>
                </a:solidFill>
                <a:latin typeface="Epilogue" pitchFamily="34" charset="0"/>
                <a:ea typeface="Epilogue" pitchFamily="34" charset="-122"/>
                <a:cs typeface="Epilogue" pitchFamily="34" charset="-120"/>
              </a:rPr>
              <a:t>Fast and minimalist web application framework for robust and rapid backend development.</a:t>
            </a:r>
            <a:endParaRPr lang="en-US" sz="1750" dirty="0"/>
          </a:p>
        </p:txBody>
      </p:sp>
      <p:pic>
        <p:nvPicPr>
          <p:cNvPr id="11" name="Image 2" descr="preencoded.png"/>
          <p:cNvPicPr>
            <a:picLocks noChangeAspect="1"/>
          </p:cNvPicPr>
          <p:nvPr/>
        </p:nvPicPr>
        <p:blipFill>
          <a:blip r:embed="rId5"/>
          <a:stretch>
            <a:fillRect/>
          </a:stretch>
        </p:blipFill>
        <p:spPr>
          <a:xfrm>
            <a:off x="7720608" y="2630567"/>
            <a:ext cx="1910834" cy="1910834"/>
          </a:xfrm>
          <a:prstGeom prst="rect">
            <a:avLst/>
          </a:prstGeom>
        </p:spPr>
      </p:pic>
      <p:sp>
        <p:nvSpPr>
          <p:cNvPr id="12" name="Text 7"/>
          <p:cNvSpPr/>
          <p:nvPr/>
        </p:nvSpPr>
        <p:spPr>
          <a:xfrm>
            <a:off x="7565112" y="4819055"/>
            <a:ext cx="2221944" cy="347186"/>
          </a:xfrm>
          <a:prstGeom prst="rect">
            <a:avLst/>
          </a:prstGeom>
          <a:noFill/>
          <a:ln/>
        </p:spPr>
        <p:txBody>
          <a:bodyPr wrap="none" rtlCol="0" anchor="t"/>
          <a:lstStyle/>
          <a:p>
            <a:pPr marL="0" indent="0" algn="ctr">
              <a:lnSpc>
                <a:spcPts val="2734"/>
              </a:lnSpc>
              <a:buNone/>
            </a:pPr>
            <a:r>
              <a:rPr lang="en-US" sz="2187" dirty="0">
                <a:solidFill>
                  <a:srgbClr val="FFFFFF"/>
                </a:solidFill>
                <a:latin typeface="Fraunces" pitchFamily="34" charset="0"/>
                <a:ea typeface="Fraunces" pitchFamily="34" charset="-122"/>
                <a:cs typeface="Fraunces" pitchFamily="34" charset="-120"/>
              </a:rPr>
              <a:t>React</a:t>
            </a:r>
            <a:endParaRPr lang="en-US" sz="2187" dirty="0"/>
          </a:p>
        </p:txBody>
      </p:sp>
      <p:sp>
        <p:nvSpPr>
          <p:cNvPr id="13" name="Text 8"/>
          <p:cNvSpPr/>
          <p:nvPr/>
        </p:nvSpPr>
        <p:spPr>
          <a:xfrm>
            <a:off x="7481768" y="5299472"/>
            <a:ext cx="2388632" cy="1777008"/>
          </a:xfrm>
          <a:prstGeom prst="rect">
            <a:avLst/>
          </a:prstGeom>
          <a:noFill/>
          <a:ln/>
        </p:spPr>
        <p:txBody>
          <a:bodyPr wrap="square" rtlCol="0" anchor="t"/>
          <a:lstStyle/>
          <a:p>
            <a:pPr marL="0" indent="0" algn="ctr">
              <a:lnSpc>
                <a:spcPts val="2799"/>
              </a:lnSpc>
              <a:buNone/>
            </a:pPr>
            <a:r>
              <a:rPr lang="en-US" sz="1750" dirty="0">
                <a:solidFill>
                  <a:srgbClr val="EBECEF"/>
                </a:solidFill>
                <a:latin typeface="Epilogue" pitchFamily="34" charset="0"/>
                <a:ea typeface="Epilogue" pitchFamily="34" charset="-122"/>
                <a:cs typeface="Epilogue" pitchFamily="34" charset="-120"/>
              </a:rPr>
              <a:t>Powerful JavaScript library for building UI components and creating interactive user interfaces.</a:t>
            </a:r>
            <a:endParaRPr lang="en-US" sz="1750" dirty="0"/>
          </a:p>
        </p:txBody>
      </p:sp>
      <p:pic>
        <p:nvPicPr>
          <p:cNvPr id="14" name="Image 3" descr="preencoded.png"/>
          <p:cNvPicPr>
            <a:picLocks noChangeAspect="1"/>
          </p:cNvPicPr>
          <p:nvPr/>
        </p:nvPicPr>
        <p:blipFill>
          <a:blip r:embed="rId6"/>
          <a:stretch>
            <a:fillRect/>
          </a:stretch>
        </p:blipFill>
        <p:spPr>
          <a:xfrm>
            <a:off x="10442496" y="2630567"/>
            <a:ext cx="1910953" cy="1910953"/>
          </a:xfrm>
          <a:prstGeom prst="rect">
            <a:avLst/>
          </a:prstGeom>
        </p:spPr>
      </p:pic>
      <p:sp>
        <p:nvSpPr>
          <p:cNvPr id="15" name="Text 9"/>
          <p:cNvSpPr/>
          <p:nvPr/>
        </p:nvSpPr>
        <p:spPr>
          <a:xfrm>
            <a:off x="10287000" y="4819174"/>
            <a:ext cx="2221944" cy="347186"/>
          </a:xfrm>
          <a:prstGeom prst="rect">
            <a:avLst/>
          </a:prstGeom>
          <a:noFill/>
          <a:ln/>
        </p:spPr>
        <p:txBody>
          <a:bodyPr wrap="none" rtlCol="0" anchor="t"/>
          <a:lstStyle/>
          <a:p>
            <a:pPr marL="0" indent="0" algn="ctr">
              <a:lnSpc>
                <a:spcPts val="2734"/>
              </a:lnSpc>
              <a:buNone/>
            </a:pPr>
            <a:r>
              <a:rPr lang="en-US" sz="2187" dirty="0">
                <a:solidFill>
                  <a:srgbClr val="FFFFFF"/>
                </a:solidFill>
                <a:latin typeface="Fraunces" pitchFamily="34" charset="0"/>
                <a:ea typeface="Fraunces" pitchFamily="34" charset="-122"/>
                <a:cs typeface="Fraunces" pitchFamily="34" charset="-120"/>
              </a:rPr>
              <a:t>Node.js</a:t>
            </a:r>
            <a:endParaRPr lang="en-US" sz="2187" dirty="0"/>
          </a:p>
        </p:txBody>
      </p:sp>
      <p:sp>
        <p:nvSpPr>
          <p:cNvPr id="16" name="Text 10"/>
          <p:cNvSpPr/>
          <p:nvPr/>
        </p:nvSpPr>
        <p:spPr>
          <a:xfrm>
            <a:off x="10203656" y="5299591"/>
            <a:ext cx="2388751" cy="2132409"/>
          </a:xfrm>
          <a:prstGeom prst="rect">
            <a:avLst/>
          </a:prstGeom>
          <a:noFill/>
          <a:ln/>
        </p:spPr>
        <p:txBody>
          <a:bodyPr wrap="square" rtlCol="0" anchor="t"/>
          <a:lstStyle/>
          <a:p>
            <a:pPr marL="0" indent="0" algn="ctr">
              <a:lnSpc>
                <a:spcPts val="2799"/>
              </a:lnSpc>
              <a:buNone/>
            </a:pPr>
            <a:r>
              <a:rPr lang="en-US" sz="1750" dirty="0">
                <a:solidFill>
                  <a:srgbClr val="EBECEF"/>
                </a:solidFill>
                <a:latin typeface="Epilogue" pitchFamily="34" charset="0"/>
                <a:ea typeface="Epilogue" pitchFamily="34" charset="-122"/>
                <a:cs typeface="Epilogue" pitchFamily="34" charset="-120"/>
              </a:rPr>
              <a:t>Efficient and lightweight runtime environment for executing server-side JavaScript applications.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31862"/>
          </a:xfrm>
          <a:prstGeom prst="rect">
            <a:avLst/>
          </a:prstGeom>
          <a:solidFill>
            <a:srgbClr val="080E26"/>
          </a:solidFill>
          <a:ln/>
        </p:spPr>
      </p:sp>
      <p:pic>
        <p:nvPicPr>
          <p:cNvPr id="4" name="Image 0" descr="preencoded.png"/>
          <p:cNvPicPr>
            <a:picLocks noChangeAspect="1"/>
          </p:cNvPicPr>
          <p:nvPr/>
        </p:nvPicPr>
        <p:blipFill>
          <a:blip r:embed="rId3"/>
          <a:stretch>
            <a:fillRect/>
          </a:stretch>
        </p:blipFill>
        <p:spPr>
          <a:xfrm>
            <a:off x="0" y="0"/>
            <a:ext cx="14630400" cy="2124313"/>
          </a:xfrm>
          <a:prstGeom prst="rect">
            <a:avLst/>
          </a:prstGeom>
        </p:spPr>
      </p:pic>
      <p:sp>
        <p:nvSpPr>
          <p:cNvPr id="5" name="Text 2"/>
          <p:cNvSpPr/>
          <p:nvPr/>
        </p:nvSpPr>
        <p:spPr>
          <a:xfrm>
            <a:off x="3278743" y="2591633"/>
            <a:ext cx="4274106" cy="531138"/>
          </a:xfrm>
          <a:prstGeom prst="rect">
            <a:avLst/>
          </a:prstGeom>
          <a:noFill/>
          <a:ln/>
        </p:spPr>
        <p:txBody>
          <a:bodyPr wrap="none" rtlCol="0" anchor="t"/>
          <a:lstStyle/>
          <a:p>
            <a:pPr marL="0" indent="0">
              <a:lnSpc>
                <a:spcPts val="4182"/>
              </a:lnSpc>
              <a:buNone/>
            </a:pPr>
            <a:r>
              <a:rPr lang="en-US" sz="3346" dirty="0">
                <a:solidFill>
                  <a:srgbClr val="FFFFFF"/>
                </a:solidFill>
                <a:latin typeface="Fraunces" pitchFamily="34" charset="0"/>
                <a:ea typeface="Fraunces" pitchFamily="34" charset="-122"/>
                <a:cs typeface="Fraunces" pitchFamily="34" charset="-120"/>
              </a:rPr>
              <a:t>Other Apps Like This</a:t>
            </a:r>
            <a:endParaRPr lang="en-US" sz="3346" dirty="0"/>
          </a:p>
        </p:txBody>
      </p:sp>
      <p:pic>
        <p:nvPicPr>
          <p:cNvPr id="6" name="Image 1" descr="preencoded.png"/>
          <p:cNvPicPr>
            <a:picLocks noChangeAspect="1"/>
          </p:cNvPicPr>
          <p:nvPr/>
        </p:nvPicPr>
        <p:blipFill>
          <a:blip r:embed="rId4"/>
          <a:stretch>
            <a:fillRect/>
          </a:stretch>
        </p:blipFill>
        <p:spPr>
          <a:xfrm>
            <a:off x="3278743" y="3377684"/>
            <a:ext cx="3908941" cy="3908941"/>
          </a:xfrm>
          <a:prstGeom prst="rect">
            <a:avLst/>
          </a:prstGeom>
        </p:spPr>
      </p:pic>
      <p:sp>
        <p:nvSpPr>
          <p:cNvPr id="7" name="Text 3"/>
          <p:cNvSpPr/>
          <p:nvPr/>
        </p:nvSpPr>
        <p:spPr>
          <a:xfrm>
            <a:off x="4383405" y="7499033"/>
            <a:ext cx="1699498" cy="265509"/>
          </a:xfrm>
          <a:prstGeom prst="rect">
            <a:avLst/>
          </a:prstGeom>
          <a:noFill/>
          <a:ln/>
        </p:spPr>
        <p:txBody>
          <a:bodyPr wrap="none" rtlCol="0" anchor="t"/>
          <a:lstStyle/>
          <a:p>
            <a:pPr marL="0" indent="0" algn="ctr">
              <a:lnSpc>
                <a:spcPts val="2091"/>
              </a:lnSpc>
              <a:buNone/>
            </a:pPr>
            <a:r>
              <a:rPr lang="en-US" sz="1673" dirty="0">
                <a:solidFill>
                  <a:srgbClr val="FFFFFF"/>
                </a:solidFill>
                <a:latin typeface="Fraunces" pitchFamily="34" charset="0"/>
                <a:ea typeface="Fraunces" pitchFamily="34" charset="-122"/>
                <a:cs typeface="Fraunces" pitchFamily="34" charset="-120"/>
              </a:rPr>
              <a:t>CULT FIT</a:t>
            </a:r>
            <a:endParaRPr lang="en-US" sz="1673" dirty="0"/>
          </a:p>
        </p:txBody>
      </p:sp>
      <p:pic>
        <p:nvPicPr>
          <p:cNvPr id="8" name="Image 2" descr="preencoded.png"/>
          <p:cNvPicPr>
            <a:picLocks noChangeAspect="1"/>
          </p:cNvPicPr>
          <p:nvPr/>
        </p:nvPicPr>
        <p:blipFill>
          <a:blip r:embed="rId5"/>
          <a:stretch>
            <a:fillRect/>
          </a:stretch>
        </p:blipFill>
        <p:spPr>
          <a:xfrm>
            <a:off x="7442597" y="3377684"/>
            <a:ext cx="3908941" cy="3908941"/>
          </a:xfrm>
          <a:prstGeom prst="rect">
            <a:avLst/>
          </a:prstGeom>
        </p:spPr>
      </p:pic>
      <p:sp>
        <p:nvSpPr>
          <p:cNvPr id="9" name="Text 4"/>
          <p:cNvSpPr/>
          <p:nvPr/>
        </p:nvSpPr>
        <p:spPr>
          <a:xfrm>
            <a:off x="8254365" y="7499033"/>
            <a:ext cx="2285405" cy="265509"/>
          </a:xfrm>
          <a:prstGeom prst="rect">
            <a:avLst/>
          </a:prstGeom>
          <a:noFill/>
          <a:ln/>
        </p:spPr>
        <p:txBody>
          <a:bodyPr wrap="none" rtlCol="0" anchor="t"/>
          <a:lstStyle/>
          <a:p>
            <a:pPr marL="0" indent="0" algn="ctr">
              <a:lnSpc>
                <a:spcPts val="2091"/>
              </a:lnSpc>
              <a:buNone/>
            </a:pPr>
            <a:r>
              <a:rPr lang="en-US" sz="1673" dirty="0">
                <a:solidFill>
                  <a:srgbClr val="FFFFFF"/>
                </a:solidFill>
                <a:latin typeface="Fraunces" pitchFamily="34" charset="0"/>
                <a:ea typeface="Fraunces" pitchFamily="34" charset="-122"/>
                <a:cs typeface="Fraunces" pitchFamily="34" charset="-120"/>
              </a:rPr>
              <a:t>APPLE FITNESS PLUS</a:t>
            </a:r>
            <a:endParaRPr lang="en-US" sz="1673"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6" name="Text 3"/>
          <p:cNvSpPr/>
          <p:nvPr/>
        </p:nvSpPr>
        <p:spPr>
          <a:xfrm>
            <a:off x="2037993" y="2371963"/>
            <a:ext cx="4443889"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WHAT IS NEW?</a:t>
            </a:r>
            <a:endParaRPr lang="en-US" sz="4374" dirty="0"/>
          </a:p>
        </p:txBody>
      </p:sp>
      <p:sp>
        <p:nvSpPr>
          <p:cNvPr id="7" name="Shape 4"/>
          <p:cNvSpPr/>
          <p:nvPr/>
        </p:nvSpPr>
        <p:spPr>
          <a:xfrm>
            <a:off x="2037993" y="3573185"/>
            <a:ext cx="499943" cy="499943"/>
          </a:xfrm>
          <a:prstGeom prst="roundRect">
            <a:avLst>
              <a:gd name="adj" fmla="val 20000"/>
            </a:avLst>
          </a:prstGeom>
          <a:solidFill>
            <a:srgbClr val="283157"/>
          </a:solidFill>
          <a:ln w="7620">
            <a:solidFill>
              <a:srgbClr val="414A70"/>
            </a:solidFill>
            <a:prstDash val="solid"/>
          </a:ln>
        </p:spPr>
      </p:sp>
      <p:sp>
        <p:nvSpPr>
          <p:cNvPr id="8" name="Text 5"/>
          <p:cNvSpPr/>
          <p:nvPr/>
        </p:nvSpPr>
        <p:spPr>
          <a:xfrm>
            <a:off x="2211467" y="3614857"/>
            <a:ext cx="152876" cy="416481"/>
          </a:xfrm>
          <a:prstGeom prst="rect">
            <a:avLst/>
          </a:prstGeom>
          <a:noFill/>
          <a:ln/>
        </p:spPr>
        <p:txBody>
          <a:bodyPr wrap="none" rtlCol="0" anchor="t"/>
          <a:lstStyle/>
          <a:p>
            <a:pPr marL="0" indent="0" algn="ctr">
              <a:lnSpc>
                <a:spcPts val="3281"/>
              </a:lnSpc>
              <a:buNone/>
            </a:pPr>
            <a:r>
              <a:rPr lang="en-US" sz="2624" dirty="0">
                <a:solidFill>
                  <a:srgbClr val="EBECEF"/>
                </a:solidFill>
                <a:latin typeface="Fraunces" pitchFamily="34" charset="0"/>
                <a:ea typeface="Fraunces" pitchFamily="34" charset="-122"/>
                <a:cs typeface="Fraunces" pitchFamily="34" charset="-120"/>
              </a:rPr>
              <a:t>1</a:t>
            </a:r>
            <a:endParaRPr lang="en-US" sz="2624" dirty="0"/>
          </a:p>
        </p:txBody>
      </p:sp>
      <p:sp>
        <p:nvSpPr>
          <p:cNvPr id="9" name="Text 6"/>
          <p:cNvSpPr/>
          <p:nvPr/>
        </p:nvSpPr>
        <p:spPr>
          <a:xfrm>
            <a:off x="2760107" y="3649504"/>
            <a:ext cx="2647950" cy="1041559"/>
          </a:xfrm>
          <a:prstGeom prst="rect">
            <a:avLst/>
          </a:prstGeom>
          <a:noFill/>
          <a:ln/>
        </p:spPr>
        <p:txBody>
          <a:bodyPr wrap="squar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CALORIE TRACKER-Calories and Diet Plan</a:t>
            </a:r>
            <a:endParaRPr lang="en-US" sz="2187" dirty="0"/>
          </a:p>
        </p:txBody>
      </p:sp>
      <p:sp>
        <p:nvSpPr>
          <p:cNvPr id="10" name="Shape 7"/>
          <p:cNvSpPr/>
          <p:nvPr/>
        </p:nvSpPr>
        <p:spPr>
          <a:xfrm>
            <a:off x="5630228" y="3573185"/>
            <a:ext cx="499943" cy="499943"/>
          </a:xfrm>
          <a:prstGeom prst="roundRect">
            <a:avLst>
              <a:gd name="adj" fmla="val 20000"/>
            </a:avLst>
          </a:prstGeom>
          <a:solidFill>
            <a:srgbClr val="283157"/>
          </a:solidFill>
          <a:ln w="7620">
            <a:solidFill>
              <a:srgbClr val="414A70"/>
            </a:solidFill>
            <a:prstDash val="solid"/>
          </a:ln>
        </p:spPr>
      </p:sp>
      <p:sp>
        <p:nvSpPr>
          <p:cNvPr id="11" name="Text 8"/>
          <p:cNvSpPr/>
          <p:nvPr/>
        </p:nvSpPr>
        <p:spPr>
          <a:xfrm>
            <a:off x="5779175" y="3614857"/>
            <a:ext cx="202049" cy="416481"/>
          </a:xfrm>
          <a:prstGeom prst="rect">
            <a:avLst/>
          </a:prstGeom>
          <a:noFill/>
          <a:ln/>
        </p:spPr>
        <p:txBody>
          <a:bodyPr wrap="none" rtlCol="0" anchor="t"/>
          <a:lstStyle/>
          <a:p>
            <a:pPr marL="0" indent="0" algn="ctr">
              <a:lnSpc>
                <a:spcPts val="3281"/>
              </a:lnSpc>
              <a:buNone/>
            </a:pPr>
            <a:r>
              <a:rPr lang="en-US" sz="2624" dirty="0">
                <a:solidFill>
                  <a:srgbClr val="EBECEF"/>
                </a:solidFill>
                <a:latin typeface="Fraunces" pitchFamily="34" charset="0"/>
                <a:ea typeface="Fraunces" pitchFamily="34" charset="-122"/>
                <a:cs typeface="Fraunces" pitchFamily="34" charset="-120"/>
              </a:rPr>
              <a:t>2</a:t>
            </a:r>
            <a:endParaRPr lang="en-US" sz="2624" dirty="0"/>
          </a:p>
        </p:txBody>
      </p:sp>
      <p:sp>
        <p:nvSpPr>
          <p:cNvPr id="12" name="Text 9"/>
          <p:cNvSpPr/>
          <p:nvPr/>
        </p:nvSpPr>
        <p:spPr>
          <a:xfrm>
            <a:off x="6352342" y="3649504"/>
            <a:ext cx="2647950" cy="694373"/>
          </a:xfrm>
          <a:prstGeom prst="rect">
            <a:avLst/>
          </a:prstGeom>
          <a:noFill/>
          <a:ln/>
        </p:spPr>
        <p:txBody>
          <a:bodyPr wrap="squar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ACTIVITY TRACKING</a:t>
            </a:r>
            <a:endParaRPr lang="en-US" sz="2187" dirty="0"/>
          </a:p>
        </p:txBody>
      </p:sp>
      <p:sp>
        <p:nvSpPr>
          <p:cNvPr id="13" name="Shape 10"/>
          <p:cNvSpPr/>
          <p:nvPr/>
        </p:nvSpPr>
        <p:spPr>
          <a:xfrm>
            <a:off x="9222462" y="3573185"/>
            <a:ext cx="499943" cy="499943"/>
          </a:xfrm>
          <a:prstGeom prst="roundRect">
            <a:avLst>
              <a:gd name="adj" fmla="val 20000"/>
            </a:avLst>
          </a:prstGeom>
          <a:solidFill>
            <a:srgbClr val="283157"/>
          </a:solidFill>
          <a:ln w="7620">
            <a:solidFill>
              <a:srgbClr val="414A70"/>
            </a:solidFill>
            <a:prstDash val="solid"/>
          </a:ln>
        </p:spPr>
      </p:sp>
      <p:sp>
        <p:nvSpPr>
          <p:cNvPr id="14" name="Text 11"/>
          <p:cNvSpPr/>
          <p:nvPr/>
        </p:nvSpPr>
        <p:spPr>
          <a:xfrm>
            <a:off x="9380339" y="3614857"/>
            <a:ext cx="184071" cy="416481"/>
          </a:xfrm>
          <a:prstGeom prst="rect">
            <a:avLst/>
          </a:prstGeom>
          <a:noFill/>
          <a:ln/>
        </p:spPr>
        <p:txBody>
          <a:bodyPr wrap="none" rtlCol="0" anchor="t"/>
          <a:lstStyle/>
          <a:p>
            <a:pPr marL="0" indent="0" algn="ctr">
              <a:lnSpc>
                <a:spcPts val="3281"/>
              </a:lnSpc>
              <a:buNone/>
            </a:pPr>
            <a:r>
              <a:rPr lang="en-US" sz="2624" dirty="0">
                <a:solidFill>
                  <a:srgbClr val="EBECEF"/>
                </a:solidFill>
                <a:latin typeface="Fraunces" pitchFamily="34" charset="0"/>
                <a:ea typeface="Fraunces" pitchFamily="34" charset="-122"/>
                <a:cs typeface="Fraunces" pitchFamily="34" charset="-120"/>
              </a:rPr>
              <a:t>3</a:t>
            </a:r>
            <a:endParaRPr lang="en-US" sz="2624" dirty="0"/>
          </a:p>
        </p:txBody>
      </p:sp>
      <p:sp>
        <p:nvSpPr>
          <p:cNvPr id="15" name="Text 12"/>
          <p:cNvSpPr/>
          <p:nvPr/>
        </p:nvSpPr>
        <p:spPr>
          <a:xfrm>
            <a:off x="9944576" y="3649504"/>
            <a:ext cx="2647950" cy="1041559"/>
          </a:xfrm>
          <a:prstGeom prst="rect">
            <a:avLst/>
          </a:prstGeom>
          <a:noFill/>
          <a:ln/>
        </p:spPr>
        <p:txBody>
          <a:bodyPr wrap="squar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LIVE STREAMING CHALLENGES AND MOTIVATION</a:t>
            </a:r>
            <a:endParaRPr lang="en-US" sz="2187" dirty="0"/>
          </a:p>
        </p:txBody>
      </p:sp>
      <p:sp>
        <p:nvSpPr>
          <p:cNvPr id="16" name="Shape 13"/>
          <p:cNvSpPr/>
          <p:nvPr/>
        </p:nvSpPr>
        <p:spPr>
          <a:xfrm>
            <a:off x="2037993" y="5086826"/>
            <a:ext cx="499943" cy="499943"/>
          </a:xfrm>
          <a:prstGeom prst="roundRect">
            <a:avLst>
              <a:gd name="adj" fmla="val 20000"/>
            </a:avLst>
          </a:prstGeom>
          <a:solidFill>
            <a:srgbClr val="283157"/>
          </a:solidFill>
          <a:ln w="7620">
            <a:solidFill>
              <a:srgbClr val="414A70"/>
            </a:solidFill>
            <a:prstDash val="solid"/>
          </a:ln>
        </p:spPr>
      </p:sp>
      <p:sp>
        <p:nvSpPr>
          <p:cNvPr id="17" name="Text 14"/>
          <p:cNvSpPr/>
          <p:nvPr/>
        </p:nvSpPr>
        <p:spPr>
          <a:xfrm>
            <a:off x="2185988" y="5128498"/>
            <a:ext cx="203835" cy="416481"/>
          </a:xfrm>
          <a:prstGeom prst="rect">
            <a:avLst/>
          </a:prstGeom>
          <a:noFill/>
          <a:ln/>
        </p:spPr>
        <p:txBody>
          <a:bodyPr wrap="none" rtlCol="0" anchor="t"/>
          <a:lstStyle/>
          <a:p>
            <a:pPr marL="0" indent="0" algn="ctr">
              <a:lnSpc>
                <a:spcPts val="3281"/>
              </a:lnSpc>
              <a:buNone/>
            </a:pPr>
            <a:r>
              <a:rPr lang="en-US" sz="2624" dirty="0">
                <a:solidFill>
                  <a:srgbClr val="EBECEF"/>
                </a:solidFill>
                <a:latin typeface="Fraunces" pitchFamily="34" charset="0"/>
                <a:ea typeface="Fraunces" pitchFamily="34" charset="-122"/>
                <a:cs typeface="Fraunces" pitchFamily="34" charset="-120"/>
              </a:rPr>
              <a:t>4</a:t>
            </a:r>
            <a:endParaRPr lang="en-US" sz="2624" dirty="0"/>
          </a:p>
        </p:txBody>
      </p:sp>
      <p:sp>
        <p:nvSpPr>
          <p:cNvPr id="18" name="Text 15"/>
          <p:cNvSpPr/>
          <p:nvPr/>
        </p:nvSpPr>
        <p:spPr>
          <a:xfrm>
            <a:off x="2760107" y="5163145"/>
            <a:ext cx="4444008" cy="694373"/>
          </a:xfrm>
          <a:prstGeom prst="rect">
            <a:avLst/>
          </a:prstGeom>
          <a:noFill/>
          <a:ln/>
        </p:spPr>
        <p:txBody>
          <a:bodyPr wrap="squar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REWARDS AND LEADER BOARDS</a:t>
            </a:r>
            <a:endParaRPr lang="en-US" sz="2187" dirty="0"/>
          </a:p>
        </p:txBody>
      </p:sp>
      <p:sp>
        <p:nvSpPr>
          <p:cNvPr id="19" name="Shape 16"/>
          <p:cNvSpPr/>
          <p:nvPr/>
        </p:nvSpPr>
        <p:spPr>
          <a:xfrm>
            <a:off x="7426285" y="5086826"/>
            <a:ext cx="499943" cy="499943"/>
          </a:xfrm>
          <a:prstGeom prst="roundRect">
            <a:avLst>
              <a:gd name="adj" fmla="val 20000"/>
            </a:avLst>
          </a:prstGeom>
          <a:solidFill>
            <a:srgbClr val="283157"/>
          </a:solidFill>
          <a:ln w="7620">
            <a:solidFill>
              <a:srgbClr val="414A70"/>
            </a:solidFill>
            <a:prstDash val="solid"/>
          </a:ln>
        </p:spPr>
      </p:sp>
      <p:sp>
        <p:nvSpPr>
          <p:cNvPr id="20" name="Text 17"/>
          <p:cNvSpPr/>
          <p:nvPr/>
        </p:nvSpPr>
        <p:spPr>
          <a:xfrm>
            <a:off x="7580233" y="5128498"/>
            <a:ext cx="192048" cy="416481"/>
          </a:xfrm>
          <a:prstGeom prst="rect">
            <a:avLst/>
          </a:prstGeom>
          <a:noFill/>
          <a:ln/>
        </p:spPr>
        <p:txBody>
          <a:bodyPr wrap="none" rtlCol="0" anchor="t"/>
          <a:lstStyle/>
          <a:p>
            <a:pPr marL="0" indent="0" algn="ctr">
              <a:lnSpc>
                <a:spcPts val="3281"/>
              </a:lnSpc>
              <a:buNone/>
            </a:pPr>
            <a:r>
              <a:rPr lang="en-US" sz="2624" dirty="0">
                <a:solidFill>
                  <a:srgbClr val="EBECEF"/>
                </a:solidFill>
                <a:latin typeface="Fraunces" pitchFamily="34" charset="0"/>
                <a:ea typeface="Fraunces" pitchFamily="34" charset="-122"/>
                <a:cs typeface="Fraunces" pitchFamily="34" charset="-120"/>
              </a:rPr>
              <a:t>5</a:t>
            </a:r>
            <a:endParaRPr lang="en-US" sz="2624" dirty="0"/>
          </a:p>
        </p:txBody>
      </p:sp>
      <p:sp>
        <p:nvSpPr>
          <p:cNvPr id="21" name="Text 18"/>
          <p:cNvSpPr/>
          <p:nvPr/>
        </p:nvSpPr>
        <p:spPr>
          <a:xfrm>
            <a:off x="8148399" y="5163145"/>
            <a:ext cx="2727960" cy="347186"/>
          </a:xfrm>
          <a:prstGeom prst="rect">
            <a:avLst/>
          </a:prstGeom>
          <a:noFill/>
          <a:ln/>
        </p:spPr>
        <p:txBody>
          <a:bodyPr wrap="non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VIRTUAL COACHES</a:t>
            </a:r>
            <a:endParaRPr lang="en-US" sz="2187"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2357080"/>
            <a:ext cx="4443889"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DIET PLANS </a:t>
            </a:r>
            <a:endParaRPr lang="en-US" sz="4374" dirty="0"/>
          </a:p>
        </p:txBody>
      </p:sp>
      <p:sp>
        <p:nvSpPr>
          <p:cNvPr id="6" name="Text 3"/>
          <p:cNvSpPr/>
          <p:nvPr/>
        </p:nvSpPr>
        <p:spPr>
          <a:xfrm>
            <a:off x="833199" y="3384709"/>
            <a:ext cx="7477601" cy="2487811"/>
          </a:xfrm>
          <a:prstGeom prst="rect">
            <a:avLst/>
          </a:prstGeom>
          <a:noFill/>
          <a:ln/>
        </p:spPr>
        <p:txBody>
          <a:bodyPr wrap="square" rtlCol="0" anchor="t"/>
          <a:lstStyle/>
          <a:p>
            <a:pPr marL="0" indent="0">
              <a:lnSpc>
                <a:spcPts val="2799"/>
              </a:lnSpc>
              <a:buNone/>
            </a:pPr>
            <a:r>
              <a:rPr lang="en-US" sz="2400" dirty="0">
                <a:solidFill>
                  <a:srgbClr val="EBECEF"/>
                </a:solidFill>
                <a:latin typeface="Epilogue" pitchFamily="34" charset="0"/>
                <a:ea typeface="Epilogue" pitchFamily="34" charset="-122"/>
                <a:cs typeface="Epilogue" pitchFamily="34" charset="-120"/>
              </a:rPr>
              <a:t>The app offers a variety of diet plans tailored to individual needs, including options for weight loss, muscle gain, and overall healthy eating. Each diet plan includes a detailed meal plan, recipes, and nutritional information to help users make informed choices about their food intake. Additionally, the app provides support and guidance from nutrition experts to ensure users are on the right track towards achieving their dietary goals.</a:t>
            </a:r>
            <a:endParaRPr lang="en-US"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p:cNvPicPr>
            <a:picLocks noChangeAspect="1"/>
          </p:cNvPicPr>
          <p:nvPr/>
        </p:nvPicPr>
        <p:blipFill>
          <a:blip r:embed="rId3"/>
          <a:stretch>
            <a:fillRect/>
          </a:stretch>
        </p:blipFill>
        <p:spPr>
          <a:xfrm>
            <a:off x="0" y="-8215"/>
            <a:ext cx="14630400" cy="8229600"/>
          </a:xfrm>
          <a:prstGeom prst="rect">
            <a:avLst/>
          </a:prstGeom>
        </p:spPr>
      </p:pic>
      <p:sp>
        <p:nvSpPr>
          <p:cNvPr id="6" name="Text 3"/>
          <p:cNvSpPr/>
          <p:nvPr/>
        </p:nvSpPr>
        <p:spPr>
          <a:xfrm>
            <a:off x="2037993" y="1180862"/>
            <a:ext cx="5873710" cy="694373"/>
          </a:xfrm>
          <a:prstGeom prst="rect">
            <a:avLst/>
          </a:prstGeom>
          <a:noFill/>
          <a:ln/>
        </p:spPr>
        <p:txBody>
          <a:bodyPr wrap="none" rtlCol="0" anchor="t"/>
          <a:lstStyle/>
          <a:p>
            <a:pPr marL="0" indent="0">
              <a:lnSpc>
                <a:spcPts val="5468"/>
              </a:lnSpc>
              <a:buNone/>
            </a:pPr>
            <a:r>
              <a:rPr lang="en-US" sz="8000" dirty="0">
                <a:solidFill>
                  <a:srgbClr val="FFFFFF"/>
                </a:solidFill>
                <a:latin typeface="Fraunces" pitchFamily="34" charset="0"/>
                <a:ea typeface="Fraunces" pitchFamily="34" charset="-122"/>
                <a:cs typeface="Fraunces" pitchFamily="34" charset="-120"/>
              </a:rPr>
              <a:t>USES OF DIET PLANS</a:t>
            </a:r>
            <a:endParaRPr lang="en-US" sz="8000" dirty="0"/>
          </a:p>
        </p:txBody>
      </p:sp>
      <p:sp>
        <p:nvSpPr>
          <p:cNvPr id="7" name="Text 4"/>
          <p:cNvSpPr/>
          <p:nvPr/>
        </p:nvSpPr>
        <p:spPr>
          <a:xfrm>
            <a:off x="2037993" y="2208490"/>
            <a:ext cx="2733437" cy="347186"/>
          </a:xfrm>
          <a:prstGeom prst="rect">
            <a:avLst/>
          </a:prstGeom>
          <a:noFill/>
          <a:ln/>
        </p:spPr>
        <p:txBody>
          <a:bodyPr wrap="none" rtlCol="0" anchor="t"/>
          <a:lstStyle/>
          <a:p>
            <a:pPr marL="0" indent="0">
              <a:lnSpc>
                <a:spcPts val="2734"/>
              </a:lnSpc>
              <a:buNone/>
            </a:pPr>
            <a:r>
              <a:rPr lang="en-US" sz="4000" dirty="0">
                <a:solidFill>
                  <a:srgbClr val="FFFFFF"/>
                </a:solidFill>
                <a:latin typeface="Fraunces" pitchFamily="34" charset="0"/>
                <a:ea typeface="Fraunces" pitchFamily="34" charset="-122"/>
                <a:cs typeface="Fraunces" pitchFamily="34" charset="-120"/>
              </a:rPr>
              <a:t>Weight Management</a:t>
            </a:r>
            <a:endParaRPr lang="en-US" sz="4000" dirty="0"/>
          </a:p>
        </p:txBody>
      </p:sp>
      <p:sp>
        <p:nvSpPr>
          <p:cNvPr id="8" name="Text 5"/>
          <p:cNvSpPr/>
          <p:nvPr/>
        </p:nvSpPr>
        <p:spPr>
          <a:xfrm>
            <a:off x="2037993" y="2888933"/>
            <a:ext cx="10554414" cy="710803"/>
          </a:xfrm>
          <a:prstGeom prst="rect">
            <a:avLst/>
          </a:prstGeom>
          <a:noFill/>
          <a:ln/>
        </p:spPr>
        <p:txBody>
          <a:bodyPr wrap="square" rtlCol="0" anchor="t"/>
          <a:lstStyle/>
          <a:p>
            <a:pPr marL="0" indent="0">
              <a:lnSpc>
                <a:spcPts val="2799"/>
              </a:lnSpc>
              <a:buNone/>
            </a:pPr>
            <a:r>
              <a:rPr lang="en-US" sz="2800" dirty="0">
                <a:solidFill>
                  <a:srgbClr val="EBECEF"/>
                </a:solidFill>
                <a:latin typeface="Epilogue" pitchFamily="34" charset="0"/>
                <a:ea typeface="Epilogue" pitchFamily="34" charset="-122"/>
                <a:cs typeface="Epilogue" pitchFamily="34" charset="-120"/>
              </a:rPr>
              <a:t>The personalized diet recommendations can be used to create effective diet plans for weight loss, weight gain, or weight maintenance.</a:t>
            </a:r>
            <a:endParaRPr lang="en-US" sz="2800" dirty="0"/>
          </a:p>
        </p:txBody>
      </p:sp>
      <p:sp>
        <p:nvSpPr>
          <p:cNvPr id="9" name="Text 6"/>
          <p:cNvSpPr/>
          <p:nvPr/>
        </p:nvSpPr>
        <p:spPr>
          <a:xfrm>
            <a:off x="2037993" y="3932992"/>
            <a:ext cx="2884646" cy="347186"/>
          </a:xfrm>
          <a:prstGeom prst="rect">
            <a:avLst/>
          </a:prstGeom>
          <a:noFill/>
          <a:ln/>
        </p:spPr>
        <p:txBody>
          <a:bodyPr wrap="none" rtlCol="0" anchor="t"/>
          <a:lstStyle/>
          <a:p>
            <a:pPr marL="0" indent="0">
              <a:lnSpc>
                <a:spcPts val="2734"/>
              </a:lnSpc>
              <a:buNone/>
            </a:pPr>
            <a:r>
              <a:rPr lang="en-US" sz="4000" dirty="0">
                <a:solidFill>
                  <a:srgbClr val="FFFFFF"/>
                </a:solidFill>
                <a:latin typeface="Fraunces" pitchFamily="34" charset="0"/>
                <a:ea typeface="Fraunces" pitchFamily="34" charset="-122"/>
                <a:cs typeface="Fraunces" pitchFamily="34" charset="-120"/>
              </a:rPr>
              <a:t>Nutritional Education</a:t>
            </a:r>
            <a:endParaRPr lang="en-US" sz="4000" dirty="0"/>
          </a:p>
        </p:txBody>
      </p:sp>
      <p:sp>
        <p:nvSpPr>
          <p:cNvPr id="10" name="Text 7"/>
          <p:cNvSpPr/>
          <p:nvPr/>
        </p:nvSpPr>
        <p:spPr>
          <a:xfrm>
            <a:off x="2037993" y="4613434"/>
            <a:ext cx="10554414" cy="710803"/>
          </a:xfrm>
          <a:prstGeom prst="rect">
            <a:avLst/>
          </a:prstGeom>
          <a:noFill/>
          <a:ln/>
        </p:spPr>
        <p:txBody>
          <a:bodyPr wrap="square" rtlCol="0" anchor="t"/>
          <a:lstStyle/>
          <a:p>
            <a:pPr marL="0" indent="0">
              <a:lnSpc>
                <a:spcPts val="2799"/>
              </a:lnSpc>
              <a:buNone/>
            </a:pPr>
            <a:r>
              <a:rPr lang="en-US" sz="2800" dirty="0">
                <a:solidFill>
                  <a:srgbClr val="EBECEF"/>
                </a:solidFill>
                <a:latin typeface="Epilogue" pitchFamily="34" charset="0"/>
                <a:ea typeface="Epilogue" pitchFamily="34" charset="-122"/>
                <a:cs typeface="Epilogue" pitchFamily="34" charset="-120"/>
              </a:rPr>
              <a:t>Users can learn about the nutritional value of different foods and understand how to make healthier choices in their daily diet.</a:t>
            </a:r>
            <a:endParaRPr lang="en-US" sz="2800" dirty="0"/>
          </a:p>
        </p:txBody>
      </p:sp>
      <p:sp>
        <p:nvSpPr>
          <p:cNvPr id="11" name="Text 8"/>
          <p:cNvSpPr/>
          <p:nvPr/>
        </p:nvSpPr>
        <p:spPr>
          <a:xfrm>
            <a:off x="2037993" y="5657493"/>
            <a:ext cx="2411492" cy="347186"/>
          </a:xfrm>
          <a:prstGeom prst="rect">
            <a:avLst/>
          </a:prstGeom>
          <a:noFill/>
          <a:ln/>
        </p:spPr>
        <p:txBody>
          <a:bodyPr wrap="none" rtlCol="0" anchor="t"/>
          <a:lstStyle/>
          <a:p>
            <a:pPr marL="0" indent="0">
              <a:lnSpc>
                <a:spcPts val="2734"/>
              </a:lnSpc>
              <a:buNone/>
            </a:pPr>
            <a:r>
              <a:rPr lang="en-US" sz="4000" dirty="0">
                <a:solidFill>
                  <a:srgbClr val="FFFFFF"/>
                </a:solidFill>
                <a:latin typeface="Fraunces" pitchFamily="34" charset="0"/>
                <a:ea typeface="Fraunces" pitchFamily="34" charset="-122"/>
                <a:cs typeface="Fraunces" pitchFamily="34" charset="-120"/>
              </a:rPr>
              <a:t>Health Conditions</a:t>
            </a:r>
            <a:endParaRPr lang="en-US" sz="4000" dirty="0"/>
          </a:p>
        </p:txBody>
      </p:sp>
      <p:sp>
        <p:nvSpPr>
          <p:cNvPr id="12" name="Text 9"/>
          <p:cNvSpPr/>
          <p:nvPr/>
        </p:nvSpPr>
        <p:spPr>
          <a:xfrm>
            <a:off x="2037993" y="6337935"/>
            <a:ext cx="10554414" cy="710803"/>
          </a:xfrm>
          <a:prstGeom prst="rect">
            <a:avLst/>
          </a:prstGeom>
          <a:noFill/>
          <a:ln/>
        </p:spPr>
        <p:txBody>
          <a:bodyPr wrap="square" rtlCol="0" anchor="t"/>
          <a:lstStyle/>
          <a:p>
            <a:pPr marL="0" indent="0">
              <a:lnSpc>
                <a:spcPts val="2799"/>
              </a:lnSpc>
              <a:buNone/>
            </a:pPr>
            <a:r>
              <a:rPr lang="en-US" sz="2800" dirty="0">
                <a:solidFill>
                  <a:srgbClr val="EBECEF"/>
                </a:solidFill>
                <a:latin typeface="Epilogue" pitchFamily="34" charset="0"/>
                <a:ea typeface="Epilogue" pitchFamily="34" charset="-122"/>
                <a:cs typeface="Epilogue" pitchFamily="34" charset="-120"/>
              </a:rPr>
              <a:t>Diet plans can be tailored to meet the specific dietary needs of individuals with health conditions such as diabetes, high blood pressure, or food allergies.</a:t>
            </a:r>
            <a:endParaRPr lang="en-US" sz="2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080E26">
              <a:alpha val="80000"/>
            </a:srgbClr>
          </a:solidFill>
          <a:ln/>
        </p:spPr>
      </p:sp>
      <p:sp>
        <p:nvSpPr>
          <p:cNvPr id="6" name="Text 3"/>
          <p:cNvSpPr/>
          <p:nvPr/>
        </p:nvSpPr>
        <p:spPr>
          <a:xfrm>
            <a:off x="2037993" y="1648777"/>
            <a:ext cx="10554414" cy="1388745"/>
          </a:xfrm>
          <a:prstGeom prst="rect">
            <a:avLst/>
          </a:prstGeom>
          <a:noFill/>
          <a:ln/>
        </p:spPr>
        <p:txBody>
          <a:bodyPr wrap="squar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Benefits of Using the Fitness Tracker App</a:t>
            </a:r>
            <a:endParaRPr lang="en-US" sz="4374" dirty="0"/>
          </a:p>
        </p:txBody>
      </p:sp>
      <p:sp>
        <p:nvSpPr>
          <p:cNvPr id="7" name="Shape 4"/>
          <p:cNvSpPr/>
          <p:nvPr/>
        </p:nvSpPr>
        <p:spPr>
          <a:xfrm>
            <a:off x="2037993" y="3544372"/>
            <a:ext cx="499943" cy="499943"/>
          </a:xfrm>
          <a:prstGeom prst="roundRect">
            <a:avLst>
              <a:gd name="adj" fmla="val 20000"/>
            </a:avLst>
          </a:prstGeom>
          <a:solidFill>
            <a:srgbClr val="283157"/>
          </a:solidFill>
          <a:ln w="7620">
            <a:solidFill>
              <a:srgbClr val="414A70"/>
            </a:solidFill>
            <a:prstDash val="solid"/>
          </a:ln>
        </p:spPr>
      </p:sp>
      <p:sp>
        <p:nvSpPr>
          <p:cNvPr id="8" name="Text 5"/>
          <p:cNvSpPr/>
          <p:nvPr/>
        </p:nvSpPr>
        <p:spPr>
          <a:xfrm>
            <a:off x="2211467" y="3586043"/>
            <a:ext cx="152876" cy="416481"/>
          </a:xfrm>
          <a:prstGeom prst="rect">
            <a:avLst/>
          </a:prstGeom>
          <a:noFill/>
          <a:ln/>
        </p:spPr>
        <p:txBody>
          <a:bodyPr wrap="none" rtlCol="0" anchor="t"/>
          <a:lstStyle/>
          <a:p>
            <a:pPr marL="0" indent="0" algn="ctr">
              <a:lnSpc>
                <a:spcPts val="3281"/>
              </a:lnSpc>
              <a:buNone/>
            </a:pPr>
            <a:r>
              <a:rPr lang="en-US" sz="2624" dirty="0">
                <a:solidFill>
                  <a:srgbClr val="EBECEF"/>
                </a:solidFill>
                <a:latin typeface="Fraunces" pitchFamily="34" charset="0"/>
                <a:ea typeface="Fraunces" pitchFamily="34" charset="-122"/>
                <a:cs typeface="Fraunces" pitchFamily="34" charset="-120"/>
              </a:rPr>
              <a:t>1</a:t>
            </a:r>
            <a:endParaRPr lang="en-US" sz="2624" dirty="0"/>
          </a:p>
        </p:txBody>
      </p:sp>
      <p:sp>
        <p:nvSpPr>
          <p:cNvPr id="9" name="Text 6"/>
          <p:cNvSpPr/>
          <p:nvPr/>
        </p:nvSpPr>
        <p:spPr>
          <a:xfrm>
            <a:off x="2760107" y="3620691"/>
            <a:ext cx="2647950" cy="694373"/>
          </a:xfrm>
          <a:prstGeom prst="rect">
            <a:avLst/>
          </a:prstGeom>
          <a:noFill/>
          <a:ln/>
        </p:spPr>
        <p:txBody>
          <a:bodyPr wrap="squar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Personalized Guidance</a:t>
            </a:r>
            <a:endParaRPr lang="en-US" sz="2187" dirty="0"/>
          </a:p>
        </p:txBody>
      </p:sp>
      <p:sp>
        <p:nvSpPr>
          <p:cNvPr id="10" name="Text 7"/>
          <p:cNvSpPr/>
          <p:nvPr/>
        </p:nvSpPr>
        <p:spPr>
          <a:xfrm>
            <a:off x="2760107" y="4448294"/>
            <a:ext cx="2647950" cy="2132409"/>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Users receive customized fitness plans and recommendations tailored to their goals and preferences.</a:t>
            </a:r>
            <a:endParaRPr lang="en-US" sz="1750" dirty="0"/>
          </a:p>
        </p:txBody>
      </p:sp>
      <p:sp>
        <p:nvSpPr>
          <p:cNvPr id="11" name="Shape 8"/>
          <p:cNvSpPr/>
          <p:nvPr/>
        </p:nvSpPr>
        <p:spPr>
          <a:xfrm>
            <a:off x="5630228" y="3544372"/>
            <a:ext cx="499943" cy="499943"/>
          </a:xfrm>
          <a:prstGeom prst="roundRect">
            <a:avLst>
              <a:gd name="adj" fmla="val 20000"/>
            </a:avLst>
          </a:prstGeom>
          <a:solidFill>
            <a:srgbClr val="283157"/>
          </a:solidFill>
          <a:ln w="7620">
            <a:solidFill>
              <a:srgbClr val="414A70"/>
            </a:solidFill>
            <a:prstDash val="solid"/>
          </a:ln>
        </p:spPr>
      </p:sp>
      <p:sp>
        <p:nvSpPr>
          <p:cNvPr id="12" name="Text 9"/>
          <p:cNvSpPr/>
          <p:nvPr/>
        </p:nvSpPr>
        <p:spPr>
          <a:xfrm>
            <a:off x="5779175" y="3586043"/>
            <a:ext cx="202049" cy="416481"/>
          </a:xfrm>
          <a:prstGeom prst="rect">
            <a:avLst/>
          </a:prstGeom>
          <a:noFill/>
          <a:ln/>
        </p:spPr>
        <p:txBody>
          <a:bodyPr wrap="none" rtlCol="0" anchor="t"/>
          <a:lstStyle/>
          <a:p>
            <a:pPr marL="0" indent="0" algn="ctr">
              <a:lnSpc>
                <a:spcPts val="3281"/>
              </a:lnSpc>
              <a:buNone/>
            </a:pPr>
            <a:r>
              <a:rPr lang="en-US" sz="2624" dirty="0">
                <a:solidFill>
                  <a:srgbClr val="EBECEF"/>
                </a:solidFill>
                <a:latin typeface="Fraunces" pitchFamily="34" charset="0"/>
                <a:ea typeface="Fraunces" pitchFamily="34" charset="-122"/>
                <a:cs typeface="Fraunces" pitchFamily="34" charset="-120"/>
              </a:rPr>
              <a:t>2</a:t>
            </a:r>
            <a:endParaRPr lang="en-US" sz="2624" dirty="0"/>
          </a:p>
        </p:txBody>
      </p:sp>
      <p:sp>
        <p:nvSpPr>
          <p:cNvPr id="13" name="Text 10"/>
          <p:cNvSpPr/>
          <p:nvPr/>
        </p:nvSpPr>
        <p:spPr>
          <a:xfrm>
            <a:off x="6352342" y="3620691"/>
            <a:ext cx="2647950" cy="694373"/>
          </a:xfrm>
          <a:prstGeom prst="rect">
            <a:avLst/>
          </a:prstGeom>
          <a:noFill/>
          <a:ln/>
        </p:spPr>
        <p:txBody>
          <a:bodyPr wrap="squar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Motivational Support</a:t>
            </a:r>
            <a:endParaRPr lang="en-US" sz="2187" dirty="0"/>
          </a:p>
        </p:txBody>
      </p:sp>
      <p:sp>
        <p:nvSpPr>
          <p:cNvPr id="14" name="Text 11"/>
          <p:cNvSpPr/>
          <p:nvPr/>
        </p:nvSpPr>
        <p:spPr>
          <a:xfrm>
            <a:off x="6352342" y="4448294"/>
            <a:ext cx="2647950" cy="2132409"/>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The app provides motivational tools, progress tracking, and rewards to encourage consistent engagement and positive habits.</a:t>
            </a:r>
            <a:endParaRPr lang="en-US" sz="1750" dirty="0"/>
          </a:p>
        </p:txBody>
      </p:sp>
      <p:sp>
        <p:nvSpPr>
          <p:cNvPr id="15" name="Shape 12"/>
          <p:cNvSpPr/>
          <p:nvPr/>
        </p:nvSpPr>
        <p:spPr>
          <a:xfrm>
            <a:off x="9222462" y="3544372"/>
            <a:ext cx="499943" cy="499943"/>
          </a:xfrm>
          <a:prstGeom prst="roundRect">
            <a:avLst>
              <a:gd name="adj" fmla="val 20000"/>
            </a:avLst>
          </a:prstGeom>
          <a:solidFill>
            <a:srgbClr val="283157"/>
          </a:solidFill>
          <a:ln w="7620">
            <a:solidFill>
              <a:srgbClr val="414A70"/>
            </a:solidFill>
            <a:prstDash val="solid"/>
          </a:ln>
        </p:spPr>
      </p:sp>
      <p:sp>
        <p:nvSpPr>
          <p:cNvPr id="16" name="Text 13"/>
          <p:cNvSpPr/>
          <p:nvPr/>
        </p:nvSpPr>
        <p:spPr>
          <a:xfrm>
            <a:off x="9380339" y="3586043"/>
            <a:ext cx="184071" cy="416481"/>
          </a:xfrm>
          <a:prstGeom prst="rect">
            <a:avLst/>
          </a:prstGeom>
          <a:noFill/>
          <a:ln/>
        </p:spPr>
        <p:txBody>
          <a:bodyPr wrap="none" rtlCol="0" anchor="t"/>
          <a:lstStyle/>
          <a:p>
            <a:pPr marL="0" indent="0" algn="ctr">
              <a:lnSpc>
                <a:spcPts val="3281"/>
              </a:lnSpc>
              <a:buNone/>
            </a:pPr>
            <a:r>
              <a:rPr lang="en-US" sz="2624" dirty="0">
                <a:solidFill>
                  <a:srgbClr val="EBECEF"/>
                </a:solidFill>
                <a:latin typeface="Fraunces" pitchFamily="34" charset="0"/>
                <a:ea typeface="Fraunces" pitchFamily="34" charset="-122"/>
                <a:cs typeface="Fraunces" pitchFamily="34" charset="-120"/>
              </a:rPr>
              <a:t>3</a:t>
            </a:r>
            <a:endParaRPr lang="en-US" sz="2624" dirty="0"/>
          </a:p>
        </p:txBody>
      </p:sp>
      <p:sp>
        <p:nvSpPr>
          <p:cNvPr id="17" name="Text 14"/>
          <p:cNvSpPr/>
          <p:nvPr/>
        </p:nvSpPr>
        <p:spPr>
          <a:xfrm>
            <a:off x="9944576" y="3620691"/>
            <a:ext cx="2221944" cy="347186"/>
          </a:xfrm>
          <a:prstGeom prst="rect">
            <a:avLst/>
          </a:prstGeom>
          <a:noFill/>
          <a:ln/>
        </p:spPr>
        <p:txBody>
          <a:bodyPr wrap="non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Health Insights</a:t>
            </a:r>
            <a:endParaRPr lang="en-US" sz="2187" dirty="0"/>
          </a:p>
        </p:txBody>
      </p:sp>
      <p:sp>
        <p:nvSpPr>
          <p:cNvPr id="18" name="Text 15"/>
          <p:cNvSpPr/>
          <p:nvPr/>
        </p:nvSpPr>
        <p:spPr>
          <a:xfrm>
            <a:off x="9944576" y="4101108"/>
            <a:ext cx="2647950" cy="2132409"/>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Users gain valuable insights into their health metrics, fostering a proactive and preventive approach to wellness.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595</Words>
  <Application>Microsoft Office PowerPoint</Application>
  <PresentationFormat>Custom</PresentationFormat>
  <Paragraphs>84</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Epilogue</vt:lpstr>
      <vt:lpstr>Fraunces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Ramachandra Reddy Chinnam</cp:lastModifiedBy>
  <cp:revision>2</cp:revision>
  <dcterms:created xsi:type="dcterms:W3CDTF">2024-02-12T15:45:30Z</dcterms:created>
  <dcterms:modified xsi:type="dcterms:W3CDTF">2024-02-12T16:00:14Z</dcterms:modified>
</cp:coreProperties>
</file>